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Lst>
  <p:notesMasterIdLst>
    <p:notesMasterId r:id="rId50"/>
  </p:notesMasterIdLst>
  <p:handoutMasterIdLst>
    <p:handoutMasterId r:id="rId51"/>
  </p:handoutMasterIdLst>
  <p:sldIdLst>
    <p:sldId id="420" r:id="rId5"/>
    <p:sldId id="678" r:id="rId6"/>
    <p:sldId id="676" r:id="rId7"/>
    <p:sldId id="585" r:id="rId8"/>
    <p:sldId id="709" r:id="rId9"/>
    <p:sldId id="586" r:id="rId10"/>
    <p:sldId id="485" r:id="rId11"/>
    <p:sldId id="681" r:id="rId12"/>
    <p:sldId id="682" r:id="rId13"/>
    <p:sldId id="683" r:id="rId14"/>
    <p:sldId id="684" r:id="rId15"/>
    <p:sldId id="707" r:id="rId16"/>
    <p:sldId id="708" r:id="rId17"/>
    <p:sldId id="603" r:id="rId18"/>
    <p:sldId id="685" r:id="rId19"/>
    <p:sldId id="710" r:id="rId20"/>
    <p:sldId id="695" r:id="rId21"/>
    <p:sldId id="488" r:id="rId22"/>
    <p:sldId id="617" r:id="rId23"/>
    <p:sldId id="501" r:id="rId24"/>
    <p:sldId id="503" r:id="rId25"/>
    <p:sldId id="504" r:id="rId26"/>
    <p:sldId id="689" r:id="rId27"/>
    <p:sldId id="688" r:id="rId28"/>
    <p:sldId id="690" r:id="rId29"/>
    <p:sldId id="691" r:id="rId30"/>
    <p:sldId id="587" r:id="rId31"/>
    <p:sldId id="510" r:id="rId32"/>
    <p:sldId id="511" r:id="rId33"/>
    <p:sldId id="668" r:id="rId34"/>
    <p:sldId id="692" r:id="rId35"/>
    <p:sldId id="471" r:id="rId36"/>
    <p:sldId id="589" r:id="rId37"/>
    <p:sldId id="522" r:id="rId38"/>
    <p:sldId id="523" r:id="rId39"/>
    <p:sldId id="524" r:id="rId40"/>
    <p:sldId id="599" r:id="rId41"/>
    <p:sldId id="600" r:id="rId42"/>
    <p:sldId id="696" r:id="rId43"/>
    <p:sldId id="701" r:id="rId44"/>
    <p:sldId id="702" r:id="rId45"/>
    <p:sldId id="703" r:id="rId46"/>
    <p:sldId id="704" r:id="rId47"/>
    <p:sldId id="706" r:id="rId48"/>
    <p:sldId id="705" r:id="rId49"/>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tcheva, Irina" initials="BI" lastIdx="3" clrIdx="0">
    <p:extLst>
      <p:ext uri="{19B8F6BF-5375-455C-9EA6-DF929625EA0E}">
        <p15:presenceInfo xmlns:p15="http://schemas.microsoft.com/office/powerpoint/2012/main" userId="S-1-5-21-329068152-854245398-839522115-1010117" providerId="AD"/>
      </p:ext>
    </p:extLst>
  </p:cmAuthor>
  <p:cmAuthor id="2" name="Bhattacharya, Souvik" initials="BS" lastIdx="1" clrIdx="1">
    <p:extLst>
      <p:ext uri="{19B8F6BF-5375-455C-9EA6-DF929625EA0E}">
        <p15:presenceInfo xmlns:p15="http://schemas.microsoft.com/office/powerpoint/2012/main" userId="S::bhattsoa@novartis.net::ed697152-7322-4bd2-90a9-463b3896c9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FFCCCC"/>
    <a:srgbClr val="023760"/>
    <a:srgbClr val="FF0000"/>
    <a:srgbClr val="9ABFDC"/>
    <a:srgbClr val="529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autoAdjust="0"/>
    <p:restoredTop sz="81141" autoAdjust="0"/>
  </p:normalViewPr>
  <p:slideViewPr>
    <p:cSldViewPr snapToGrid="0">
      <p:cViewPr varScale="1">
        <p:scale>
          <a:sx n="123" d="100"/>
          <a:sy n="123" d="100"/>
        </p:scale>
        <p:origin x="606" y="102"/>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50444" y="1"/>
            <a:ext cx="2945659" cy="496411"/>
          </a:xfrm>
          <a:prstGeom prst="rect">
            <a:avLst/>
          </a:prstGeom>
        </p:spPr>
        <p:txBody>
          <a:bodyPr vert="horz" lIns="91433" tIns="45717" rIns="91433" bIns="45717" rtlCol="0"/>
          <a:lstStyle>
            <a:lvl1pPr algn="r">
              <a:defRPr sz="1200"/>
            </a:lvl1pPr>
          </a:lstStyle>
          <a:p>
            <a:fld id="{61BB60FF-ACF0-5A4A-9C79-4881E6B16567}" type="datetimeFigureOut">
              <a:rPr lang="en-US" smtClean="0">
                <a:latin typeface="Arial" charset="0"/>
              </a:rPr>
              <a:pPr/>
              <a:t>6/23/2022</a:t>
            </a:fld>
            <a:endParaRPr lang="en-US">
              <a:latin typeface="Arial"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33" tIns="45717" rIns="91433" bIns="45717"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33" tIns="45717" rIns="91433" bIns="45717" rtlCol="0" anchor="b"/>
          <a:lstStyle>
            <a:lvl1pPr algn="r">
              <a:defRPr sz="1200"/>
            </a:lvl1pPr>
          </a:lstStyle>
          <a:p>
            <a:fld id="{56ABA786-EB35-BA4C-A7F7-24740D3067F1}" type="slidenum">
              <a:rPr lang="en-US" smtClean="0">
                <a:latin typeface="Arial" charset="0"/>
              </a:rPr>
              <a:pPr/>
              <a:t>‹#›</a:t>
            </a:fld>
            <a:endParaRPr lang="en-US">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50444" y="1"/>
            <a:ext cx="2945659" cy="496411"/>
          </a:xfrm>
          <a:prstGeom prst="rect">
            <a:avLst/>
          </a:prstGeom>
        </p:spPr>
        <p:txBody>
          <a:bodyPr vert="horz" lIns="91433" tIns="45717" rIns="91433" bIns="45717" rtlCol="0"/>
          <a:lstStyle>
            <a:lvl1pPr algn="r">
              <a:defRPr sz="1200" b="0" i="0">
                <a:latin typeface="Arial" charset="0"/>
              </a:defRPr>
            </a:lvl1pPr>
          </a:lstStyle>
          <a:p>
            <a:fld id="{0C4595FF-6E7F-4C41-B8DF-4AE76FC1F075}" type="datetimeFigureOut">
              <a:rPr lang="en-US" smtClean="0"/>
              <a:pPr/>
              <a:t>6/23/2022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33" tIns="45717" rIns="91433" bIns="45717" rtlCol="0" anchor="ctr"/>
          <a:lstStyle/>
          <a:p>
            <a:endParaRPr lang="en-US"/>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1433" tIns="45717" rIns="91433"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1"/>
            <a:ext cx="2945659" cy="496411"/>
          </a:xfrm>
          <a:prstGeom prst="rect">
            <a:avLst/>
          </a:prstGeom>
        </p:spPr>
        <p:txBody>
          <a:bodyPr vert="horz" lIns="91433" tIns="45717" rIns="91433" bIns="45717"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33" tIns="45717" rIns="91433" bIns="45717" rtlCol="0" anchor="b"/>
          <a:lstStyle>
            <a:lvl1pPr algn="r">
              <a:defRPr sz="1200" b="0" i="0">
                <a:latin typeface="Arial" charset="0"/>
              </a:defRPr>
            </a:lvl1pPr>
          </a:lstStyle>
          <a:p>
            <a:fld id="{5A6330BE-D91A-D240-B266-E5D5F99B4CCE}" type="slidenum">
              <a:rPr lang="en-US" smtClean="0"/>
              <a:pPr/>
              <a:t>‹#›</a:t>
            </a:fld>
            <a:endParaRPr lang="en-US"/>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Bruno</a:t>
            </a:r>
            <a:r>
              <a:rPr lang="en-US" baseline="0"/>
              <a:t> and I will present today on behalf of the </a:t>
            </a:r>
            <a:r>
              <a:rPr lang="en-US" baseline="0" err="1"/>
              <a:t>ggPMX</a:t>
            </a:r>
            <a:r>
              <a:rPr lang="en-US" baseline="0"/>
              <a:t> team, currently composed of both of us, Andrzej, Matt and Souvik from Novartis. </a:t>
            </a:r>
            <a:r>
              <a:rPr lang="en-US" baseline="0" err="1"/>
              <a:t>ggPMX</a:t>
            </a:r>
            <a:r>
              <a:rPr lang="en-US" baseline="0"/>
              <a:t> is an open-source R package which we developed over the past years with the aim to provide to the </a:t>
            </a:r>
            <a:r>
              <a:rPr lang="en-US" baseline="0" err="1"/>
              <a:t>Pharmacometrics</a:t>
            </a:r>
            <a:r>
              <a:rPr lang="en-US" baseline="0"/>
              <a:t> community a model diagnostics toolbox that is efficient and versatile.</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a:t>
            </a:r>
            <a:r>
              <a:rPr lang="en-CH"/>
              <a:t>–</a:t>
            </a:r>
            <a:r>
              <a:rPr lang="en-US"/>
              <a:t> Because this library has been developed over the past years, there are some requirements in terms of modeling software versions. : you need to use version later than</a:t>
            </a:r>
            <a:r>
              <a:rPr lang="en-US" baseline="0"/>
              <a:t> 7.2 in NONMEM. For Monolix version later than 2016 and perform some specific tasks to retrieve the data related to diagnostics plots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a:p>
        </p:txBody>
      </p:sp>
    </p:spTree>
    <p:extLst>
      <p:ext uri="{BB962C8B-B14F-4D97-AF65-F5344CB8AC3E}">
        <p14:creationId xmlns:p14="http://schemas.microsoft.com/office/powerpoint/2010/main" val="300171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a:p>
        </p:txBody>
      </p:sp>
    </p:spTree>
    <p:extLst>
      <p:ext uri="{BB962C8B-B14F-4D97-AF65-F5344CB8AC3E}">
        <p14:creationId xmlns:p14="http://schemas.microsoft.com/office/powerpoint/2010/main" val="157187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a:p>
        </p:txBody>
      </p:sp>
    </p:spTree>
    <p:extLst>
      <p:ext uri="{BB962C8B-B14F-4D97-AF65-F5344CB8AC3E}">
        <p14:creationId xmlns:p14="http://schemas.microsoft.com/office/powerpoint/2010/main" val="425269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you can generate report. And a report is nothing but a series of single plot commands. We have given an example here. You use the controller to call the</a:t>
            </a:r>
            <a:r>
              <a:rPr lang="en-US" baseline="0"/>
              <a:t> single plot functions using the syntax </a:t>
            </a:r>
            <a:r>
              <a:rPr lang="en-US" baseline="0" err="1"/>
              <a:t>pmx_plot_nameoftheplot</a:t>
            </a:r>
            <a:r>
              <a:rPr lang="en-US" baseline="0"/>
              <a:t>(). </a:t>
            </a:r>
            <a:r>
              <a:rPr lang="en-US"/>
              <a:t>A list of all available graphs can be seen</a:t>
            </a:r>
            <a:r>
              <a:rPr lang="en-US" baseline="0"/>
              <a:t> by calling </a:t>
            </a:r>
            <a:r>
              <a:rPr lang="en-US" baseline="0" err="1"/>
              <a:t>plot_names</a:t>
            </a:r>
            <a:r>
              <a:rPr lang="en-US" baseline="0"/>
              <a: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a:p>
        </p:txBody>
      </p:sp>
    </p:spTree>
    <p:extLst>
      <p:ext uri="{BB962C8B-B14F-4D97-AF65-F5344CB8AC3E}">
        <p14:creationId xmlns:p14="http://schemas.microsoft.com/office/powerpoint/2010/main" val="3026433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Now, a little more details on how to create a diagnostics report.</a:t>
            </a:r>
            <a:r>
              <a:rPr lang="en-US" baseline="0"/>
              <a:t> Again, using the controller, you simply call the function </a:t>
            </a:r>
            <a:r>
              <a:rPr lang="en-US" baseline="0" err="1"/>
              <a:t>pmx_report</a:t>
            </a:r>
            <a:r>
              <a:rPr lang="en-US" baseline="0"/>
              <a:t> where you need to specify at least four arguments: name of your report, the folder where you want to save it and the type of document you want to generate (pdf in the example code). You also have the option to create a folder containing </a:t>
            </a:r>
            <a:r>
              <a:rPr lang="en-US"/>
              <a:t>all plots as separate documents as displayed in the provided screenshot. The </a:t>
            </a:r>
            <a:r>
              <a:rPr lang="en-US" err="1"/>
              <a:t>ggpmx_GOF</a:t>
            </a:r>
            <a:r>
              <a:rPr lang="en-US"/>
              <a:t> folder is actually very useful when you need to refer to a specific separate figure in a submission document.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a:p>
        </p:txBody>
      </p:sp>
    </p:spTree>
    <p:extLst>
      <p:ext uri="{BB962C8B-B14F-4D97-AF65-F5344CB8AC3E}">
        <p14:creationId xmlns:p14="http://schemas.microsoft.com/office/powerpoint/2010/main" val="7183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a:p>
        </p:txBody>
      </p:sp>
    </p:spTree>
    <p:extLst>
      <p:ext uri="{BB962C8B-B14F-4D97-AF65-F5344CB8AC3E}">
        <p14:creationId xmlns:p14="http://schemas.microsoft.com/office/powerpoint/2010/main" val="206004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In the remaining few slides, we will go through some</a:t>
            </a:r>
            <a:r>
              <a:rPr lang="en-US" baseline="0"/>
              <a:t> of the key features of </a:t>
            </a:r>
            <a:r>
              <a:rPr lang="en-US" baseline="0" err="1"/>
              <a:t>ggPMX</a:t>
            </a:r>
            <a:r>
              <a:rPr lang="en-US" baseline="0"/>
              <a:t>: multiple endpoints, stratification, etc.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17</a:t>
            </a:fld>
            <a:endParaRPr lang="en-US"/>
          </a:p>
        </p:txBody>
      </p:sp>
    </p:spTree>
    <p:extLst>
      <p:ext uri="{BB962C8B-B14F-4D97-AF65-F5344CB8AC3E}">
        <p14:creationId xmlns:p14="http://schemas.microsoft.com/office/powerpoint/2010/main" val="147795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The way ggPMX works is that ggPMX generates one report per endpoint. It means that if you work with several</a:t>
            </a:r>
            <a:r>
              <a:rPr lang="en-US" baseline="0"/>
              <a:t> endpoints, each time you create a controller, you need to create it accordingly to the endpoint of interest, In this </a:t>
            </a:r>
            <a:r>
              <a:rPr lang="en-US" baseline="0" err="1"/>
              <a:t>exemaple</a:t>
            </a:r>
            <a:r>
              <a:rPr lang="en-US" baseline="0"/>
              <a:t> the PB endpoint is captured in the column label DVID equal to 2. Once the controller is created, you retrieve the corresponding report capturing all </a:t>
            </a:r>
            <a:r>
              <a:rPr lang="en-US" baseline="0" err="1"/>
              <a:t>Gof</a:t>
            </a:r>
            <a:r>
              <a:rPr lang="en-US" baseline="0"/>
              <a:t> for this endpoint.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a:p>
        </p:txBody>
      </p:sp>
    </p:spTree>
    <p:extLst>
      <p:ext uri="{BB962C8B-B14F-4D97-AF65-F5344CB8AC3E}">
        <p14:creationId xmlns:p14="http://schemas.microsoft.com/office/powerpoint/2010/main" val="332503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The default settings are critical for the success of any package. We made sure that the default setting is good enough, but if you’re not happy with the them, you have the possibility to customize the figures yourself, in a similar way as you would go with </a:t>
            </a:r>
            <a:r>
              <a:rPr lang="en-US" err="1"/>
              <a:t>ggplot</a:t>
            </a:r>
            <a:r>
              <a:rPr lang="en-US"/>
              <a:t>. On the </a:t>
            </a:r>
            <a:r>
              <a:rPr lang="en-US" err="1"/>
              <a:t>lefthand</a:t>
            </a:r>
            <a:r>
              <a:rPr lang="en-US"/>
              <a:t> side, you have the default call to the </a:t>
            </a:r>
            <a:r>
              <a:rPr lang="en-US" err="1"/>
              <a:t>npde</a:t>
            </a:r>
            <a:r>
              <a:rPr lang="en-US" baseline="0"/>
              <a:t> vs time graph</a:t>
            </a:r>
            <a:r>
              <a:rPr lang="en-US"/>
              <a:t>. On the right, you have the graph where we changed a few graphical parameters.</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19</a:t>
            </a:fld>
            <a:endParaRPr lang="en-US"/>
          </a:p>
        </p:txBody>
      </p:sp>
    </p:spTree>
    <p:extLst>
      <p:ext uri="{BB962C8B-B14F-4D97-AF65-F5344CB8AC3E}">
        <p14:creationId xmlns:p14="http://schemas.microsoft.com/office/powerpoint/2010/main" val="3334496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We have implemented the VPC.</a:t>
            </a:r>
          </a:p>
          <a:p>
            <a:r>
              <a:rPr lang="en-US"/>
              <a:t>We made sure that the VPC figure is self-explanatory by adding a title, legend and footnote. They are all adjusted automatically: whenever you change some of the VPC settings, the legend, title and footnote adjusts automatically. For example, .... We also display the bins.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a:p>
        </p:txBody>
      </p:sp>
    </p:spTree>
    <p:extLst>
      <p:ext uri="{BB962C8B-B14F-4D97-AF65-F5344CB8AC3E}">
        <p14:creationId xmlns:p14="http://schemas.microsoft.com/office/powerpoint/2010/main" val="289547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If you wonder of</a:t>
            </a:r>
            <a:r>
              <a:rPr lang="en-US" baseline="0"/>
              <a:t> the value of another R package in addition to all the R package you use in your daily workflow, we thought with Irina that we would need to capture your reaction whenever you need to write your piece of codes for generating diagnostic plot. This is what you have on the left hand side. No matter how comfortable you are with R, from time to time, you will have to figure out where is the bug in your piece of code or you have to deal with the frustration of spending more time than planned on writing the codes.</a:t>
            </a:r>
          </a:p>
          <a:p>
            <a:r>
              <a:rPr lang="en-US" baseline="0"/>
              <a:t>The good news we have for you is that when you start using ggPMX, it is like having the gift from an Angel. It would save you tremendous amount of time in writing those line of codes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a:p>
        </p:txBody>
      </p:sp>
    </p:spTree>
    <p:extLst>
      <p:ext uri="{BB962C8B-B14F-4D97-AF65-F5344CB8AC3E}">
        <p14:creationId xmlns:p14="http://schemas.microsoft.com/office/powerpoint/2010/main" val="387690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Like in any</a:t>
            </a:r>
            <a:r>
              <a:rPr lang="en-US" baseline="0"/>
              <a:t> figure, you have the possibility to stratify. As expected for VPC, stats will be performed according to the strata!</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a:p>
        </p:txBody>
      </p:sp>
    </p:spTree>
    <p:extLst>
      <p:ext uri="{BB962C8B-B14F-4D97-AF65-F5344CB8AC3E}">
        <p14:creationId xmlns:p14="http://schemas.microsoft.com/office/powerpoint/2010/main" val="144334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range of censored data, as in </a:t>
            </a:r>
            <a:r>
              <a:rPr lang="en-US" err="1"/>
              <a:t>Monolix</a:t>
            </a:r>
            <a:r>
              <a:rPr lang="en-US"/>
              <a:t> and it will apply to all individual plots no matter the software.</a:t>
            </a:r>
          </a:p>
          <a:p>
            <a:r>
              <a:rPr lang="en-US"/>
              <a:t>Will also apply to other </a:t>
            </a:r>
            <a:r>
              <a:rPr lang="en-US" err="1"/>
              <a:t>GoFs</a:t>
            </a:r>
            <a:r>
              <a:rPr lang="en-US"/>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25</a:t>
            </a:fld>
            <a:endParaRPr lang="en-US"/>
          </a:p>
        </p:txBody>
      </p:sp>
    </p:spTree>
    <p:extLst>
      <p:ext uri="{BB962C8B-B14F-4D97-AF65-F5344CB8AC3E}">
        <p14:creationId xmlns:p14="http://schemas.microsoft.com/office/powerpoint/2010/main" val="1049234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Like in any</a:t>
            </a:r>
            <a:r>
              <a:rPr lang="en-US" baseline="0"/>
              <a:t> R package that comes from </a:t>
            </a:r>
            <a:r>
              <a:rPr lang="en-US" baseline="0" err="1"/>
              <a:t>Rstudio</a:t>
            </a:r>
            <a:r>
              <a:rPr lang="en-US" baseline="0"/>
              <a:t>, we put a lot of effort in creating 2 pages Cheatsheet that captures the key features of the package. It means that as a new user of the package, and having the cheat sheet on your side, you will be able to use straightforward the package</a:t>
            </a:r>
            <a:r>
              <a:rPr lang="en-US"/>
              <a:t>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26</a:t>
            </a:fld>
            <a:endParaRPr lang="en-US"/>
          </a:p>
        </p:txBody>
      </p:sp>
    </p:spTree>
    <p:extLst>
      <p:ext uri="{BB962C8B-B14F-4D97-AF65-F5344CB8AC3E}">
        <p14:creationId xmlns:p14="http://schemas.microsoft.com/office/powerpoint/2010/main" val="2639772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IB+BB</a:t>
            </a:r>
          </a:p>
          <a:p>
            <a:r>
              <a:rPr lang="en-US"/>
              <a:t>Comprehensive vignette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27</a:t>
            </a:fld>
            <a:endParaRPr lang="en-US"/>
          </a:p>
        </p:txBody>
      </p:sp>
    </p:spTree>
    <p:extLst>
      <p:ext uri="{BB962C8B-B14F-4D97-AF65-F5344CB8AC3E}">
        <p14:creationId xmlns:p14="http://schemas.microsoft.com/office/powerpoint/2010/main" val="296910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28</a:t>
            </a:fld>
            <a:endParaRPr lang="en-US"/>
          </a:p>
        </p:txBody>
      </p:sp>
    </p:spTree>
    <p:extLst>
      <p:ext uri="{BB962C8B-B14F-4D97-AF65-F5344CB8AC3E}">
        <p14:creationId xmlns:p14="http://schemas.microsoft.com/office/powerpoint/2010/main" val="721572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29</a:t>
            </a:fld>
            <a:endParaRPr lang="en-US"/>
          </a:p>
        </p:txBody>
      </p:sp>
    </p:spTree>
    <p:extLst>
      <p:ext uri="{BB962C8B-B14F-4D97-AF65-F5344CB8AC3E}">
        <p14:creationId xmlns:p14="http://schemas.microsoft.com/office/powerpoint/2010/main" val="885389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Another benefit</a:t>
            </a:r>
            <a:r>
              <a:rPr lang="en-US" baseline="0"/>
              <a:t> we would like to exemplified with the use of ggPMX is the time for validation. Here we are summarizing the conversation between 2 PMX regarding the validation of your diagnostics plots. Nothing comes for free. Neither for you who spent a lot of time writing the line of codes but also for the person who will validate the codes for you</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30</a:t>
            </a:fld>
            <a:endParaRPr lang="en-US"/>
          </a:p>
        </p:txBody>
      </p:sp>
    </p:spTree>
    <p:extLst>
      <p:ext uri="{BB962C8B-B14F-4D97-AF65-F5344CB8AC3E}">
        <p14:creationId xmlns:p14="http://schemas.microsoft.com/office/powerpoint/2010/main" val="2359159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US" baseline="0"/>
              <a:t> Now if we look back at the same conversation occurring the same protagonist who uses ggPMX, and looking at the time stamp of the discussion, you can see now that with minimal effort, people will be able to validate your piece of code in an efficient manner</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31</a:t>
            </a:fld>
            <a:endParaRPr lang="en-US"/>
          </a:p>
        </p:txBody>
      </p:sp>
    </p:spTree>
    <p:extLst>
      <p:ext uri="{BB962C8B-B14F-4D97-AF65-F5344CB8AC3E}">
        <p14:creationId xmlns:p14="http://schemas.microsoft.com/office/powerpoint/2010/main" val="665362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32</a:t>
            </a:fld>
            <a:endParaRPr lang="en-US"/>
          </a:p>
        </p:txBody>
      </p:sp>
    </p:spTree>
    <p:extLst>
      <p:ext uri="{BB962C8B-B14F-4D97-AF65-F5344CB8AC3E}">
        <p14:creationId xmlns:p14="http://schemas.microsoft.com/office/powerpoint/2010/main" val="3980010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33</a:t>
            </a:fld>
            <a:endParaRPr lang="en-US"/>
          </a:p>
        </p:txBody>
      </p:sp>
    </p:spTree>
    <p:extLst>
      <p:ext uri="{BB962C8B-B14F-4D97-AF65-F5344CB8AC3E}">
        <p14:creationId xmlns:p14="http://schemas.microsoft.com/office/powerpoint/2010/main" val="336954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And the beauty of </a:t>
            </a:r>
            <a:r>
              <a:rPr lang="en-US" err="1"/>
              <a:t>ggPMX</a:t>
            </a:r>
            <a:r>
              <a:rPr lang="en-US"/>
              <a:t> is that it is compatible with</a:t>
            </a:r>
            <a:r>
              <a:rPr lang="en-US" baseline="0"/>
              <a:t> three of the most used non-linear mixed effect model fitting software, namely NONMEM, </a:t>
            </a:r>
            <a:r>
              <a:rPr lang="en-US" baseline="0" err="1"/>
              <a:t>Monolix</a:t>
            </a:r>
            <a:r>
              <a:rPr lang="en-US" baseline="0"/>
              <a:t> and </a:t>
            </a:r>
            <a:r>
              <a:rPr lang="en-US" baseline="0" err="1"/>
              <a:t>nlmixr</a:t>
            </a:r>
            <a:r>
              <a:rPr lang="en-US" baseline="0"/>
              <a:t>.</a:t>
            </a:r>
            <a:endParaRPr lang="en-US"/>
          </a:p>
          <a:p>
            <a:endParaRPr lang="en-US"/>
          </a:p>
          <a:p>
            <a:r>
              <a:rPr lang="en-US"/>
              <a:t>Actually, it all started with</a:t>
            </a:r>
            <a:r>
              <a:rPr lang="en-US" baseline="0"/>
              <a:t> the internal </a:t>
            </a:r>
            <a:r>
              <a:rPr lang="en-US"/>
              <a:t>Model building guidance that</a:t>
            </a:r>
            <a:r>
              <a:rPr lang="en-US" baseline="0"/>
              <a:t> we developed at </a:t>
            </a:r>
            <a:r>
              <a:rPr lang="en-US" baseline="0" err="1"/>
              <a:t>Novarits</a:t>
            </a:r>
            <a:r>
              <a:rPr lang="en-US" baseline="0"/>
              <a:t>. W</a:t>
            </a:r>
            <a:r>
              <a:rPr lang="en-US"/>
              <a:t>e realized that we have</a:t>
            </a:r>
            <a:r>
              <a:rPr lang="en-US" baseline="0"/>
              <a:t> </a:t>
            </a:r>
            <a:r>
              <a:rPr lang="en-US"/>
              <a:t>a gap in our workflow, because each of us has his/her own code for diagnostic plots and this creates inefficiencies in terms of validation. We therefore designed</a:t>
            </a:r>
            <a:r>
              <a:rPr lang="en-US" baseline="0"/>
              <a:t> the package having in mind its cross-software compatibility and consistency.</a:t>
            </a:r>
            <a:endParaRPr lang="en-US"/>
          </a:p>
          <a:p>
            <a:endParaRPr lang="en-US"/>
          </a:p>
          <a:p>
            <a:r>
              <a:rPr lang="en-US"/>
              <a:t>A key feature of </a:t>
            </a:r>
            <a:r>
              <a:rPr lang="en-US" err="1"/>
              <a:t>ggPMX</a:t>
            </a:r>
            <a:r>
              <a:rPr lang="en-US"/>
              <a:t> is the automated generation of a diagnostics report. We also</a:t>
            </a:r>
            <a:r>
              <a:rPr lang="en-US" baseline="0"/>
              <a:t> allowed for a lot of flexibility in terms of customization options. Finally, an important feature is the possibility to use it in for </a:t>
            </a:r>
            <a:r>
              <a:rPr lang="en-US"/>
              <a:t> submission</a:t>
            </a:r>
            <a:r>
              <a:rPr lang="en-US" baseline="0"/>
              <a:t> work or publications</a:t>
            </a:r>
            <a:r>
              <a:rPr lang="en-US"/>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a:p>
        </p:txBody>
      </p:sp>
    </p:spTree>
    <p:extLst>
      <p:ext uri="{BB962C8B-B14F-4D97-AF65-F5344CB8AC3E}">
        <p14:creationId xmlns:p14="http://schemas.microsoft.com/office/powerpoint/2010/main" val="708585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34</a:t>
            </a:fld>
            <a:endParaRPr lang="en-US"/>
          </a:p>
        </p:txBody>
      </p:sp>
    </p:spTree>
    <p:extLst>
      <p:ext uri="{BB962C8B-B14F-4D97-AF65-F5344CB8AC3E}">
        <p14:creationId xmlns:p14="http://schemas.microsoft.com/office/powerpoint/2010/main" val="335880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35</a:t>
            </a:fld>
            <a:endParaRPr lang="en-US"/>
          </a:p>
        </p:txBody>
      </p:sp>
    </p:spTree>
    <p:extLst>
      <p:ext uri="{BB962C8B-B14F-4D97-AF65-F5344CB8AC3E}">
        <p14:creationId xmlns:p14="http://schemas.microsoft.com/office/powerpoint/2010/main" val="3218897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36</a:t>
            </a:fld>
            <a:endParaRPr lang="en-US"/>
          </a:p>
        </p:txBody>
      </p:sp>
    </p:spTree>
    <p:extLst>
      <p:ext uri="{BB962C8B-B14F-4D97-AF65-F5344CB8AC3E}">
        <p14:creationId xmlns:p14="http://schemas.microsoft.com/office/powerpoint/2010/main" val="1078883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37</a:t>
            </a:fld>
            <a:endParaRPr lang="en-US"/>
          </a:p>
        </p:txBody>
      </p:sp>
    </p:spTree>
    <p:extLst>
      <p:ext uri="{BB962C8B-B14F-4D97-AF65-F5344CB8AC3E}">
        <p14:creationId xmlns:p14="http://schemas.microsoft.com/office/powerpoint/2010/main" val="493867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38</a:t>
            </a:fld>
            <a:endParaRPr lang="en-US"/>
          </a:p>
        </p:txBody>
      </p:sp>
    </p:spTree>
    <p:extLst>
      <p:ext uri="{BB962C8B-B14F-4D97-AF65-F5344CB8AC3E}">
        <p14:creationId xmlns:p14="http://schemas.microsoft.com/office/powerpoint/2010/main" val="2510947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39</a:t>
            </a:fld>
            <a:endParaRPr lang="en-US"/>
          </a:p>
        </p:txBody>
      </p:sp>
    </p:spTree>
    <p:extLst>
      <p:ext uri="{BB962C8B-B14F-4D97-AF65-F5344CB8AC3E}">
        <p14:creationId xmlns:p14="http://schemas.microsoft.com/office/powerpoint/2010/main" val="1942458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40</a:t>
            </a:fld>
            <a:endParaRPr lang="en-US"/>
          </a:p>
        </p:txBody>
      </p:sp>
    </p:spTree>
    <p:extLst>
      <p:ext uri="{BB962C8B-B14F-4D97-AF65-F5344CB8AC3E}">
        <p14:creationId xmlns:p14="http://schemas.microsoft.com/office/powerpoint/2010/main" val="2921653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41</a:t>
            </a:fld>
            <a:endParaRPr lang="en-US"/>
          </a:p>
        </p:txBody>
      </p:sp>
    </p:spTree>
    <p:extLst>
      <p:ext uri="{BB962C8B-B14F-4D97-AF65-F5344CB8AC3E}">
        <p14:creationId xmlns:p14="http://schemas.microsoft.com/office/powerpoint/2010/main" val="4250129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42</a:t>
            </a:fld>
            <a:endParaRPr lang="en-US"/>
          </a:p>
        </p:txBody>
      </p:sp>
    </p:spTree>
    <p:extLst>
      <p:ext uri="{BB962C8B-B14F-4D97-AF65-F5344CB8AC3E}">
        <p14:creationId xmlns:p14="http://schemas.microsoft.com/office/powerpoint/2010/main" val="1639788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43</a:t>
            </a:fld>
            <a:endParaRPr lang="en-US"/>
          </a:p>
        </p:txBody>
      </p:sp>
    </p:spTree>
    <p:extLst>
      <p:ext uri="{BB962C8B-B14F-4D97-AF65-F5344CB8AC3E}">
        <p14:creationId xmlns:p14="http://schemas.microsoft.com/office/powerpoint/2010/main" val="186730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6">
              <a:defRPr/>
            </a:pPr>
            <a:r>
              <a:rPr lang="en-US"/>
              <a:t>IB </a:t>
            </a:r>
            <a:r>
              <a:rPr lang="en-CH"/>
              <a:t>–</a:t>
            </a:r>
            <a:r>
              <a:rPr lang="en-US"/>
              <a:t> When we think of diagnostics plots, we all know that to assess the robustness of your model, you need to rely on a wide range of figures, such as NPD vs EPRED, NPD vs TIME, etc. Ultimately, you’ll need to generate a long list of plots for each model, coming with several lines of code.</a:t>
            </a:r>
          </a:p>
          <a:p>
            <a:pPr defTabSz="457166">
              <a:defRPr/>
            </a:pPr>
            <a:endParaRPr lang="en-US"/>
          </a:p>
          <a:p>
            <a:pPr defTabSz="457166">
              <a:defRPr/>
            </a:pPr>
            <a:r>
              <a:rPr lang="en-US"/>
              <a:t>Here is an extract of the model building guidance, from the section on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a:p>
        </p:txBody>
      </p:sp>
    </p:spTree>
    <p:extLst>
      <p:ext uri="{BB962C8B-B14F-4D97-AF65-F5344CB8AC3E}">
        <p14:creationId xmlns:p14="http://schemas.microsoft.com/office/powerpoint/2010/main" val="2980877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44</a:t>
            </a:fld>
            <a:endParaRPr lang="en-US"/>
          </a:p>
        </p:txBody>
      </p:sp>
    </p:spTree>
    <p:extLst>
      <p:ext uri="{BB962C8B-B14F-4D97-AF65-F5344CB8AC3E}">
        <p14:creationId xmlns:p14="http://schemas.microsoft.com/office/powerpoint/2010/main" val="2794564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45</a:t>
            </a:fld>
            <a:endParaRPr lang="en-US"/>
          </a:p>
        </p:txBody>
      </p:sp>
    </p:spTree>
    <p:extLst>
      <p:ext uri="{BB962C8B-B14F-4D97-AF65-F5344CB8AC3E}">
        <p14:creationId xmlns:p14="http://schemas.microsoft.com/office/powerpoint/2010/main" val="338049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a:p>
        </p:txBody>
      </p:sp>
    </p:spTree>
    <p:extLst>
      <p:ext uri="{BB962C8B-B14F-4D97-AF65-F5344CB8AC3E}">
        <p14:creationId xmlns:p14="http://schemas.microsoft.com/office/powerpoint/2010/main" val="157246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with ggPMX, you’ll be asked to only type two lines of code to generate</a:t>
            </a:r>
            <a:r>
              <a:rPr lang="en-US" baseline="0"/>
              <a:t> the extensive list of diagnostic plots you have seen previously! First need to create a ggPMX controller, an object containing all required information to generate the figure. Done in different manner depending of the modeling software: NONMEM: on the control file, Monolix, on the </a:t>
            </a:r>
            <a:r>
              <a:rPr lang="en-US" baseline="0" err="1"/>
              <a:t>mlxtran</a:t>
            </a:r>
            <a:r>
              <a:rPr lang="en-US" baseline="0"/>
              <a:t> file, nlmixr on a object produced by nlmixr </a:t>
            </a:r>
            <a:r>
              <a:rPr lang="en-US" baseline="0" err="1"/>
              <a:t>fiiting</a:t>
            </a:r>
            <a:r>
              <a:rPr lang="en-US" baseline="0"/>
              <a:t>. After that, need to execute the generate a document listing all plots using </a:t>
            </a:r>
            <a:r>
              <a:rPr lang="en-US" baseline="0" err="1"/>
              <a:t>pmx_report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a:p>
        </p:txBody>
      </p:sp>
    </p:spTree>
    <p:extLst>
      <p:ext uri="{BB962C8B-B14F-4D97-AF65-F5344CB8AC3E}">
        <p14:creationId xmlns:p14="http://schemas.microsoft.com/office/powerpoint/2010/main" val="20111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As an example, we have done a screen shot of the report for you...  Word</a:t>
            </a:r>
            <a:r>
              <a:rPr lang="en-US" baseline="0"/>
              <a:t> document with table of content – one figure per page, NPDE vs time, distribution of RE. VPC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a:p>
        </p:txBody>
      </p:sp>
    </p:spTree>
    <p:extLst>
      <p:ext uri="{BB962C8B-B14F-4D97-AF65-F5344CB8AC3E}">
        <p14:creationId xmlns:p14="http://schemas.microsoft.com/office/powerpoint/2010/main" val="166659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Correlation of random</a:t>
            </a:r>
            <a:r>
              <a:rPr lang="en-US" baseline="0"/>
              <a:t> effect, distribution of RE according to categorical or continuous covariates, individual fits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a:p>
        </p:txBody>
      </p:sp>
    </p:spTree>
    <p:extLst>
      <p:ext uri="{BB962C8B-B14F-4D97-AF65-F5344CB8AC3E}">
        <p14:creationId xmlns:p14="http://schemas.microsoft.com/office/powerpoint/2010/main" val="268487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last page contained all additional</a:t>
            </a:r>
            <a:r>
              <a:rPr lang="en-US" baseline="0"/>
              <a:t> </a:t>
            </a:r>
            <a:r>
              <a:rPr lang="en-US" baseline="0" err="1"/>
              <a:t>stratifical</a:t>
            </a:r>
            <a:r>
              <a:rPr lang="en-US" baseline="0"/>
              <a:t> you have identified deemed necessary in evaluation the robustness of your model building</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a:p>
        </p:txBody>
      </p:sp>
    </p:spTree>
    <p:extLst>
      <p:ext uri="{BB962C8B-B14F-4D97-AF65-F5344CB8AC3E}">
        <p14:creationId xmlns:p14="http://schemas.microsoft.com/office/powerpoint/2010/main" val="2610612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p>
        </p:txBody>
      </p:sp>
      <p:sp>
        <p:nvSpPr>
          <p:cNvPr id="2" name="Footer Placeholder 1"/>
          <p:cNvSpPr>
            <a:spLocks noGrp="1"/>
          </p:cNvSpPr>
          <p:nvPr>
            <p:ph type="ftr" sz="quarter" idx="20"/>
          </p:nvPr>
        </p:nvSpPr>
        <p:spPr/>
        <p:txBody>
          <a:bodyPr/>
          <a:lstStyle/>
          <a:p>
            <a:r>
              <a:rPr lang="pt-BR"/>
              <a:t>ggPMX</a:t>
            </a:r>
            <a:endParaRPr lang="en-US"/>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a:t>“Quote goes here.”</a:t>
            </a:r>
          </a:p>
          <a:p>
            <a:pPr lvl="1"/>
            <a:r>
              <a:rPr lang="en-US"/>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r>
              <a:rPr lang="en-US" err="1"/>
              <a:t>su</a:t>
            </a:r>
            <a:r>
              <a:rPr lang="en-US"/>
              <a:t>   </a:t>
            </a:r>
            <a:r>
              <a:rPr lang="en-US" err="1"/>
              <a:t>btitle</a:t>
            </a:r>
            <a:r>
              <a:rPr lang="en-US"/>
              <a:t>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85800" y="342900"/>
            <a:ext cx="7772400" cy="720090"/>
          </a:xfrm>
        </p:spPr>
        <p:txBody>
          <a:bodyPr/>
          <a:lstStyle/>
          <a:p>
            <a:r>
              <a:rPr lang="en-US"/>
              <a:t>Click to edit Master title style</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a:t>Insert picture. Get approved pictures at http://</a:t>
            </a:r>
            <a:r>
              <a:rPr lang="en-US" err="1"/>
              <a:t>www.novartisbrandlab.com</a:t>
            </a:r>
            <a:r>
              <a:rPr lang="en-US"/>
              <a:t>/resources/library</a:t>
            </a:r>
          </a:p>
        </p:txBody>
      </p:sp>
    </p:spTree>
    <p:extLst>
      <p:ext uri="{BB962C8B-B14F-4D97-AF65-F5344CB8AC3E}">
        <p14:creationId xmlns:p14="http://schemas.microsoft.com/office/powerpoint/2010/main" val="61823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5" name="Title 4"/>
          <p:cNvSpPr>
            <a:spLocks noGrp="1"/>
          </p:cNvSpPr>
          <p:nvPr>
            <p:ph type="title"/>
          </p:nvPr>
        </p:nvSpPr>
        <p:spPr>
          <a:xfrm>
            <a:off x="457200" y="342900"/>
            <a:ext cx="8229600" cy="960120"/>
          </a:xfrm>
        </p:spPr>
        <p:txBody>
          <a:bodyPr/>
          <a:lstStyle/>
          <a:p>
            <a:r>
              <a:rPr lang="en-US"/>
              <a:t>Click to edit Master title style</a:t>
            </a:r>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3" name="Footer Placeholder 2"/>
          <p:cNvSpPr>
            <a:spLocks noGrp="1"/>
          </p:cNvSpPr>
          <p:nvPr>
            <p:ph type="ftr" sz="quarter" idx="14"/>
          </p:nvPr>
        </p:nvSpPr>
        <p:spPr/>
        <p:txBody>
          <a:bodyPr/>
          <a:lstStyle/>
          <a:p>
            <a:r>
              <a:rPr lang="pt-BR"/>
              <a:t>ggPMX</a:t>
            </a:r>
            <a:endParaRPr lang="en-US"/>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3" name="Footer Placeholder 2"/>
          <p:cNvSpPr>
            <a:spLocks noGrp="1"/>
          </p:cNvSpPr>
          <p:nvPr>
            <p:ph type="ftr" sz="quarter" idx="16"/>
          </p:nvPr>
        </p:nvSpPr>
        <p:spPr/>
        <p:txBody>
          <a:bodyPr/>
          <a:lstStyle/>
          <a:p>
            <a:r>
              <a:rPr lang="pt-BR"/>
              <a:t>ggPMX</a:t>
            </a:r>
            <a:endParaRPr lang="en-US"/>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pt-BR"/>
              <a:t>ggPMX</a:t>
            </a:r>
            <a:endParaRPr lang="en-US"/>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gPMXdevelopment/ggPMX"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a:solidFill>
                  <a:schemeClr val="accent1"/>
                </a:solidFill>
              </a:rPr>
              <a:t>ggPMX </a:t>
            </a:r>
            <a:br>
              <a:rPr lang="en-US"/>
            </a:br>
            <a:r>
              <a:rPr lang="en-US" sz="1400" b="1"/>
              <a:t>Efficient and Versatile R package for Pharmacometrics Model Diagnostic Plots </a:t>
            </a:r>
            <a:endParaRPr lang="en-US">
              <a:solidFill>
                <a:schemeClr val="accent1"/>
              </a:solidFill>
            </a:endParaRPr>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a:xfrm>
            <a:off x="1600200" y="4114800"/>
            <a:ext cx="7239000" cy="731520"/>
          </a:xfrm>
        </p:spPr>
        <p:txBody>
          <a:bodyPr/>
          <a:lstStyle/>
          <a:p>
            <a:r>
              <a:rPr lang="en-US" dirty="0">
                <a:solidFill>
                  <a:schemeClr val="accent1"/>
                </a:solidFill>
              </a:rPr>
              <a:t>Irina Baltcheva, Bruno Bieth, Matt Fiddler, Souvik Bhattacharya</a:t>
            </a:r>
          </a:p>
          <a:p>
            <a:endParaRPr lang="en-US" sz="1050" dirty="0">
              <a:solidFill>
                <a:schemeClr val="bg1">
                  <a:lumMod val="50000"/>
                </a:schemeClr>
              </a:solidFill>
            </a:endParaRPr>
          </a:p>
        </p:txBody>
      </p:sp>
      <p:sp>
        <p:nvSpPr>
          <p:cNvPr id="5" name="Rectangle 4">
            <a:extLst>
              <a:ext uri="{FF2B5EF4-FFF2-40B4-BE49-F238E27FC236}">
                <a16:creationId xmlns:a16="http://schemas.microsoft.com/office/drawing/2014/main" id="{04965EC4-3A33-42A3-B226-AE4648B5F1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custDataLst>
      <p:tags r:id="rId1"/>
    </p:custDataLst>
    <p:extLst>
      <p:ext uri="{BB962C8B-B14F-4D97-AF65-F5344CB8AC3E}">
        <p14:creationId xmlns:p14="http://schemas.microsoft.com/office/powerpoint/2010/main" val="39194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209550"/>
            <a:ext cx="7538676" cy="4819972"/>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10</a:t>
            </a:fld>
            <a:endParaRPr lang="uk-UA"/>
          </a:p>
        </p:txBody>
      </p:sp>
    </p:spTree>
    <p:extLst>
      <p:ext uri="{BB962C8B-B14F-4D97-AF65-F5344CB8AC3E}">
        <p14:creationId xmlns:p14="http://schemas.microsoft.com/office/powerpoint/2010/main" val="190723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1029" y="1049383"/>
            <a:ext cx="2527662" cy="34290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 </a:t>
            </a:r>
            <a:r>
              <a:rPr lang="en-US" sz="1200">
                <a:solidFill>
                  <a:schemeClr val="tx1"/>
                </a:solidFill>
              </a:rPr>
              <a:t>2016</a:t>
            </a:r>
          </a:p>
          <a:p>
            <a:pPr marL="171450" indent="-171450">
              <a:spcAft>
                <a:spcPts val="450"/>
              </a:spcAft>
              <a:buFont typeface="Arial" panose="020B0604020202020204" pitchFamily="34" charset="0"/>
              <a:buChar char="•"/>
            </a:pPr>
            <a:r>
              <a:rPr lang="en-US" sz="1200">
                <a:solidFill>
                  <a:schemeClr val="tx1"/>
                </a:solidFill>
                <a:cs typeface="Consolas" panose="020B0609020204030204" pitchFamily="49" charset="0"/>
              </a:rPr>
              <a:t>Run at least the following Monolix tasks: </a:t>
            </a:r>
          </a:p>
          <a:p>
            <a:pPr marL="628650" lvl="1" indent="-171450">
              <a:buFont typeface="Arial" panose="020B0604020202020204" pitchFamily="34" charset="0"/>
              <a:buChar char="•"/>
            </a:pPr>
            <a:r>
              <a:rPr lang="en-US" sz="1200">
                <a:solidFill>
                  <a:schemeClr val="tx1"/>
                </a:solidFill>
                <a:cs typeface="Consolas" panose="020B0609020204030204" pitchFamily="49" charset="0"/>
              </a:rPr>
              <a:t>Population Parameters</a:t>
            </a:r>
          </a:p>
          <a:p>
            <a:pPr marL="628650" lvl="1" indent="-171450">
              <a:buFont typeface="Arial" panose="020B0604020202020204" pitchFamily="34" charset="0"/>
              <a:buChar char="•"/>
            </a:pPr>
            <a:r>
              <a:rPr lang="en-US" sz="1200">
                <a:solidFill>
                  <a:schemeClr val="tx1"/>
                </a:solidFill>
                <a:cs typeface="Consolas" panose="020B0609020204030204" pitchFamily="49" charset="0"/>
              </a:rPr>
              <a:t>EBEs</a:t>
            </a:r>
          </a:p>
          <a:p>
            <a:pPr marL="628650" lvl="1" indent="-171450">
              <a:buFont typeface="Arial" panose="020B0604020202020204" pitchFamily="34" charset="0"/>
              <a:buChar char="•"/>
            </a:pPr>
            <a:r>
              <a:rPr lang="en-US" sz="1200">
                <a:solidFill>
                  <a:schemeClr val="tx1"/>
                </a:solidFill>
                <a:cs typeface="Consolas" panose="020B0609020204030204" pitchFamily="49" charset="0"/>
              </a:rPr>
              <a:t>Standard errors</a:t>
            </a:r>
          </a:p>
          <a:p>
            <a:pPr marL="628650" lvl="1" indent="-171450">
              <a:spcAft>
                <a:spcPts val="600"/>
              </a:spcAft>
              <a:buFont typeface="Arial" panose="020B0604020202020204" pitchFamily="34" charset="0"/>
              <a:buChar char="•"/>
            </a:pPr>
            <a:r>
              <a:rPr lang="en-US" sz="1200">
                <a:solidFill>
                  <a:schemeClr val="tx1"/>
                </a:solidFill>
                <a:cs typeface="Consolas" panose="020B0609020204030204" pitchFamily="49" charset="0"/>
              </a:rPr>
              <a:t>Plots</a:t>
            </a:r>
          </a:p>
          <a:p>
            <a:pPr marL="171450" indent="-171450">
              <a:spcAft>
                <a:spcPts val="600"/>
              </a:spcAft>
              <a:buFont typeface="Arial" panose="020B0604020202020204" pitchFamily="34" charset="0"/>
              <a:buChar char="•"/>
            </a:pPr>
            <a:r>
              <a:rPr lang="en-US" sz="1200">
                <a:solidFill>
                  <a:schemeClr val="tx1"/>
                </a:solidFill>
              </a:rPr>
              <a:t>Export Chart data</a:t>
            </a:r>
          </a:p>
          <a:p>
            <a:pPr marL="171450" indent="-171450">
              <a:buFont typeface="Arial" panose="020B0604020202020204" pitchFamily="34" charset="0"/>
              <a:buChar char="•"/>
            </a:pPr>
            <a:r>
              <a:rPr lang="en-US" sz="1200">
                <a:solidFill>
                  <a:schemeClr val="tx1"/>
                </a:solidFill>
                <a:cs typeface="Consolas" panose="020B0609020204030204" pitchFamily="49" charset="0"/>
              </a:rPr>
              <a:t>Select at least the following plots to be displayed and saved: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individual fits</a:t>
            </a:r>
            <a:r>
              <a:rPr lang="en-US" sz="1200">
                <a:solidFill>
                  <a:schemeClr val="tx1"/>
                </a:solidFill>
                <a:cs typeface="Consolas" panose="020B0609020204030204" pitchFamily="49" charset="0"/>
              </a:rPr>
              <a:t> and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scatter plot of the residuals</a:t>
            </a:r>
            <a:endParaRPr lang="en-US" sz="1200">
              <a:solidFill>
                <a:schemeClr val="tx1"/>
              </a:solidFill>
            </a:endParaRPr>
          </a:p>
          <a:p>
            <a:pPr algn="ctr"/>
            <a:endParaRPr lang="en-US">
              <a:solidFill>
                <a:schemeClr val="tx1"/>
              </a:solidFill>
            </a:endParaRPr>
          </a:p>
        </p:txBody>
      </p:sp>
      <p:sp>
        <p:nvSpPr>
          <p:cNvPr id="2" name="Title 1"/>
          <p:cNvSpPr>
            <a:spLocks noGrp="1"/>
          </p:cNvSpPr>
          <p:nvPr>
            <p:ph type="title"/>
          </p:nvPr>
        </p:nvSpPr>
        <p:spPr>
          <a:xfrm>
            <a:off x="613954" y="342900"/>
            <a:ext cx="8072845" cy="476250"/>
          </a:xfrm>
        </p:spPr>
        <p:txBody>
          <a:bodyPr>
            <a:normAutofit/>
          </a:bodyPr>
          <a:lstStyle/>
          <a:p>
            <a:r>
              <a:rPr lang="en-US" sz="2800"/>
              <a:t>Software-Specific Requirements</a:t>
            </a:r>
          </a:p>
        </p:txBody>
      </p:sp>
      <p:sp>
        <p:nvSpPr>
          <p:cNvPr id="10" name="Rectangle 9"/>
          <p:cNvSpPr/>
          <p:nvPr/>
        </p:nvSpPr>
        <p:spPr>
          <a:xfrm>
            <a:off x="613955" y="1047750"/>
            <a:ext cx="2527662" cy="34290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a:t>
            </a:r>
            <a:r>
              <a:rPr lang="en-US" sz="1200">
                <a:solidFill>
                  <a:schemeClr val="tx1"/>
                </a:solidFill>
              </a:rPr>
              <a:t> 7.2</a:t>
            </a:r>
          </a:p>
          <a:p>
            <a:pPr marL="171450" indent="-171450">
              <a:spcAft>
                <a:spcPts val="600"/>
              </a:spcAft>
              <a:buFont typeface="Arial" panose="020B0604020202020204" pitchFamily="34" charset="0"/>
              <a:buChar char="•"/>
            </a:pPr>
            <a:r>
              <a:rPr lang="en-US" sz="1200">
                <a:solidFill>
                  <a:schemeClr val="tx1"/>
                </a:solidFill>
              </a:rPr>
              <a:t>Same output table setting as </a:t>
            </a:r>
            <a:r>
              <a:rPr lang="en-US" sz="1200" err="1">
                <a:solidFill>
                  <a:schemeClr val="tx1"/>
                </a:solidFill>
              </a:rPr>
              <a:t>xpose</a:t>
            </a:r>
            <a:endParaRPr lang="en-US" sz="1200">
              <a:solidFill>
                <a:schemeClr val="tx1"/>
              </a:solidFill>
            </a:endParaRPr>
          </a:p>
          <a:p>
            <a:pPr algn="ctr"/>
            <a:endParaRPr lang="en-US"/>
          </a:p>
        </p:txBody>
      </p:sp>
      <p:sp>
        <p:nvSpPr>
          <p:cNvPr id="11" name="Rectangle 10"/>
          <p:cNvSpPr/>
          <p:nvPr/>
        </p:nvSpPr>
        <p:spPr>
          <a:xfrm>
            <a:off x="6048103" y="1047750"/>
            <a:ext cx="2527662" cy="3429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nlmixr/nlmxir2</a:t>
            </a:r>
          </a:p>
          <a:p>
            <a:endParaRPr lang="en-US" sz="1200"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nlmixr &gt; 2.0 for censoring support</a:t>
            </a:r>
          </a:p>
          <a:p>
            <a:pPr marL="171450" indent="-171450">
              <a:spcAft>
                <a:spcPts val="600"/>
              </a:spcAft>
              <a:buFont typeface="Arial" panose="020B0604020202020204" pitchFamily="34" charset="0"/>
              <a:buChar char="•"/>
            </a:pPr>
            <a:r>
              <a:rPr lang="en-US" sz="1200">
                <a:solidFill>
                  <a:schemeClr val="tx1"/>
                </a:solidFill>
              </a:rPr>
              <a:t>nlmixr output object</a:t>
            </a:r>
          </a:p>
          <a:p>
            <a:pPr marL="171450" indent="-171450" algn="just">
              <a:buFont typeface="Arial" panose="020B0604020202020204" pitchFamily="34" charset="0"/>
              <a:buChar char="•"/>
            </a:pPr>
            <a:r>
              <a:rPr lang="en-US" sz="1200">
                <a:solidFill>
                  <a:schemeClr val="tx1"/>
                </a:solidFill>
              </a:rPr>
              <a:t>turn on/off generation of a VPC when creating the ggPMX controller</a:t>
            </a:r>
          </a:p>
          <a:p>
            <a:endParaRPr lang="en-US" b="1">
              <a:solidFill>
                <a:schemeClr val="tx1"/>
              </a:solidFill>
            </a:endParaRPr>
          </a:p>
          <a:p>
            <a:endParaRPr lang="en-US" b="1">
              <a:solidFill>
                <a:schemeClr val="tx1"/>
              </a:solidFill>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11</a:t>
            </a:fld>
            <a:endParaRPr lang="uk-UA"/>
          </a:p>
        </p:txBody>
      </p:sp>
      <p:sp>
        <p:nvSpPr>
          <p:cNvPr id="8" name="Rectangle 7">
            <a:extLst>
              <a:ext uri="{FF2B5EF4-FFF2-40B4-BE49-F238E27FC236}">
                <a16:creationId xmlns:a16="http://schemas.microsoft.com/office/drawing/2014/main" id="{1EF41B9F-7982-4872-B927-E573844DF3F3}"/>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4520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693319"/>
          </a:xfrm>
          <a:prstGeom prst="rect">
            <a:avLst/>
          </a:prstGeom>
          <a:solidFill>
            <a:schemeClr val="accent4">
              <a:lumMod val="20000"/>
              <a:lumOff val="80000"/>
            </a:schemeClr>
          </a:solidFill>
        </p:spPr>
        <p:txBody>
          <a:bodyPr wrap="square">
            <a:spAutoFit/>
          </a:bodyPr>
          <a:lstStyle/>
          <a:p>
            <a:r>
              <a:rPr lang="en-US" sz="1200" b="1"/>
              <a:t>library</a:t>
            </a:r>
            <a:r>
              <a:rPr lang="en-US" sz="1200"/>
              <a:t>(</a:t>
            </a:r>
            <a:r>
              <a:rPr lang="en-US" sz="1200" err="1"/>
              <a:t>ggPMX</a:t>
            </a:r>
            <a:r>
              <a:rPr lang="en-US" sz="1200"/>
              <a:t>) </a:t>
            </a:r>
          </a:p>
          <a:p>
            <a:r>
              <a:rPr lang="en-US" sz="1200" b="1"/>
              <a:t>library</a:t>
            </a:r>
            <a:r>
              <a:rPr lang="en-US" sz="1200"/>
              <a:t>(</a:t>
            </a:r>
            <a:r>
              <a:rPr lang="en-US" sz="1200" err="1"/>
              <a:t>nlmixr</a:t>
            </a:r>
            <a:r>
              <a:rPr lang="en-US" sz="1200"/>
              <a:t>)</a:t>
            </a:r>
          </a:p>
          <a:p>
            <a:endParaRPr lang="en-US" sz="1200"/>
          </a:p>
          <a:p>
            <a:endParaRPr lang="en-US" sz="1200">
              <a:solidFill>
                <a:srgbClr val="000000"/>
              </a:solidFill>
              <a:latin typeface="Consolas" panose="020B0609020204030204" pitchFamily="49" charset="0"/>
              <a:cs typeface="Consolas" panose="020B0609020204030204" pitchFamily="49" charset="0"/>
            </a:endParaRPr>
          </a:p>
          <a:p>
            <a:endParaRPr lang="en-US" sz="1200"/>
          </a:p>
          <a:p>
            <a:r>
              <a:rPr lang="en-US" sz="1200" err="1"/>
              <a:t>one.compartment</a:t>
            </a:r>
            <a:r>
              <a:rPr lang="en-US" sz="1200"/>
              <a:t> &lt;- </a:t>
            </a:r>
            <a:r>
              <a:rPr lang="en-US" sz="1200" b="1"/>
              <a:t>function</a:t>
            </a:r>
            <a:r>
              <a:rPr lang="en-US" sz="1200"/>
              <a:t>() { </a:t>
            </a:r>
            <a:r>
              <a:rPr lang="en-US" sz="1200" b="1" err="1"/>
              <a:t>ini</a:t>
            </a:r>
            <a:r>
              <a:rPr lang="en-US" sz="1200"/>
              <a:t>({ </a:t>
            </a:r>
            <a:r>
              <a:rPr lang="en-US" sz="1200" err="1"/>
              <a:t>tka</a:t>
            </a:r>
            <a:r>
              <a:rPr lang="en-US" sz="1200"/>
              <a:t> &lt;- 0.45 </a:t>
            </a:r>
            <a:r>
              <a:rPr lang="en-US" sz="1200" i="1"/>
              <a:t># Log Ka</a:t>
            </a:r>
            <a:r>
              <a:rPr lang="en-US" sz="1200"/>
              <a:t> </a:t>
            </a:r>
            <a:r>
              <a:rPr lang="en-US" sz="1200" err="1"/>
              <a:t>tcl</a:t>
            </a:r>
            <a:r>
              <a:rPr lang="en-US" sz="1200"/>
              <a:t> &lt;- 1 </a:t>
            </a:r>
            <a:r>
              <a:rPr lang="en-US" sz="1200" i="1"/>
              <a:t># Log Cl</a:t>
            </a:r>
            <a:r>
              <a:rPr lang="en-US" sz="1200"/>
              <a:t> tv &lt;- 3.45 </a:t>
            </a:r>
            <a:r>
              <a:rPr lang="en-US" sz="1200" i="1"/>
              <a:t># Log V</a:t>
            </a:r>
            <a:r>
              <a:rPr lang="en-US" sz="1200"/>
              <a:t> </a:t>
            </a:r>
            <a:r>
              <a:rPr lang="en-US" sz="1200" err="1"/>
              <a:t>eta.ka</a:t>
            </a:r>
            <a:r>
              <a:rPr lang="en-US" sz="1200"/>
              <a:t> ~ 0.6 </a:t>
            </a:r>
            <a:r>
              <a:rPr lang="en-US" sz="1200" err="1"/>
              <a:t>eta.cl</a:t>
            </a:r>
            <a:r>
              <a:rPr lang="en-US" sz="1200"/>
              <a:t> ~ 0.3 </a:t>
            </a:r>
            <a:r>
              <a:rPr lang="en-US" sz="1200" err="1"/>
              <a:t>eta.v</a:t>
            </a:r>
            <a:r>
              <a:rPr lang="en-US" sz="1200"/>
              <a:t> ~ 0.1 </a:t>
            </a:r>
            <a:r>
              <a:rPr lang="en-US" sz="1200" err="1"/>
              <a:t>add.sd</a:t>
            </a:r>
            <a:r>
              <a:rPr lang="en-US" sz="1200"/>
              <a:t> &lt;- 0.7 }) </a:t>
            </a:r>
            <a:r>
              <a:rPr lang="en-US" sz="1200" b="1"/>
              <a:t>model</a:t>
            </a:r>
            <a:r>
              <a:rPr lang="en-US" sz="1200"/>
              <a:t>({ ka &lt;- </a:t>
            </a:r>
            <a:r>
              <a:rPr lang="en-US" sz="1200" b="1"/>
              <a:t>exp</a:t>
            </a:r>
            <a:r>
              <a:rPr lang="en-US" sz="1200"/>
              <a:t>(</a:t>
            </a:r>
            <a:r>
              <a:rPr lang="en-US" sz="1200" err="1"/>
              <a:t>tka</a:t>
            </a:r>
            <a:r>
              <a:rPr lang="en-US" sz="1200"/>
              <a:t> + </a:t>
            </a:r>
            <a:r>
              <a:rPr lang="en-US" sz="1200" err="1"/>
              <a:t>eta.ka</a:t>
            </a:r>
            <a:r>
              <a:rPr lang="en-US" sz="1200"/>
              <a:t>) cl &lt;- </a:t>
            </a:r>
            <a:r>
              <a:rPr lang="en-US" sz="1200" b="1"/>
              <a:t>exp</a:t>
            </a:r>
            <a:r>
              <a:rPr lang="en-US" sz="1200"/>
              <a:t>(</a:t>
            </a:r>
            <a:r>
              <a:rPr lang="en-US" sz="1200" err="1"/>
              <a:t>tcl</a:t>
            </a:r>
            <a:r>
              <a:rPr lang="en-US" sz="1200"/>
              <a:t> + </a:t>
            </a:r>
            <a:r>
              <a:rPr lang="en-US" sz="1200" err="1"/>
              <a:t>eta.cl</a:t>
            </a:r>
            <a:r>
              <a:rPr lang="en-US" sz="1200"/>
              <a:t>) v &lt;- </a:t>
            </a:r>
            <a:r>
              <a:rPr lang="en-US" sz="1200" b="1"/>
              <a:t>exp</a:t>
            </a:r>
            <a:r>
              <a:rPr lang="en-US" sz="1200"/>
              <a:t>(tv + </a:t>
            </a:r>
            <a:r>
              <a:rPr lang="en-US" sz="1200" err="1"/>
              <a:t>eta.v</a:t>
            </a:r>
            <a:r>
              <a:rPr lang="en-US" sz="1200"/>
              <a:t>) d/</a:t>
            </a:r>
            <a:r>
              <a:rPr lang="en-US" sz="1200" b="1"/>
              <a:t>dt</a:t>
            </a:r>
            <a:r>
              <a:rPr lang="en-US" sz="1200"/>
              <a:t>(depot) = -ka * depot d/</a:t>
            </a:r>
            <a:r>
              <a:rPr lang="en-US" sz="1200" b="1"/>
              <a:t>dt</a:t>
            </a:r>
            <a:r>
              <a:rPr lang="en-US" sz="1200"/>
              <a:t>(center) = ka * depot - cl / v * center cp = center / v cp ~ </a:t>
            </a:r>
            <a:r>
              <a:rPr lang="en-US" sz="1200" b="1"/>
              <a:t>add</a:t>
            </a:r>
            <a:r>
              <a:rPr lang="en-US" sz="1200"/>
              <a:t>(</a:t>
            </a:r>
            <a:r>
              <a:rPr lang="en-US" sz="1200" err="1"/>
              <a:t>add.sd</a:t>
            </a:r>
            <a:r>
              <a:rPr lang="en-US" sz="1200"/>
              <a:t>) }) }</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solidFill>
                  <a:srgbClr val="000000"/>
                </a:solidFill>
                <a:latin typeface="Consolas" panose="020B0609020204030204" pitchFamily="49" charset="0"/>
                <a:cs typeface="Consolas" panose="020B0609020204030204" pitchFamily="49" charset="0"/>
              </a:rPr>
              <a:t>fit &lt;- nlmixr(</a:t>
            </a:r>
            <a:r>
              <a:rPr lang="en-US" sz="1200" err="1">
                <a:solidFill>
                  <a:srgbClr val="214A88"/>
                </a:solidFill>
                <a:latin typeface="Consolas" panose="020B0609020204030204" pitchFamily="49" charset="0"/>
                <a:cs typeface="Consolas" panose="020B0609020204030204" pitchFamily="49" charset="0"/>
              </a:rPr>
              <a:t>one.compartment</a:t>
            </a:r>
            <a:r>
              <a:rPr lang="en-US" sz="1200">
                <a:solidFill>
                  <a:srgbClr val="000000"/>
                </a:solidFill>
                <a:latin typeface="Consolas" panose="020B0609020204030204" pitchFamily="49" charset="0"/>
                <a:cs typeface="Consolas" panose="020B0609020204030204" pitchFamily="49" charset="0"/>
              </a:rPr>
              <a:t>, </a:t>
            </a:r>
            <a:r>
              <a:rPr lang="en-US" sz="1200">
                <a:solidFill>
                  <a:srgbClr val="214A88"/>
                </a:solidFill>
                <a:latin typeface="Consolas" panose="020B0609020204030204" pitchFamily="49" charset="0"/>
                <a:cs typeface="Consolas" panose="020B0609020204030204" pitchFamily="49" charset="0"/>
              </a:rPr>
              <a:t>data</a:t>
            </a:r>
            <a:r>
              <a:rPr lang="en-US" sz="1200">
                <a:solidFill>
                  <a:srgbClr val="000000"/>
                </a:solidFill>
                <a:latin typeface="Consolas" panose="020B0609020204030204" pitchFamily="49" charset="0"/>
                <a:cs typeface="Consolas" panose="020B0609020204030204" pitchFamily="49" charset="0"/>
              </a:rPr>
              <a:t>, </a:t>
            </a:r>
            <a:r>
              <a:rPr lang="en-US" sz="1200" err="1">
                <a:solidFill>
                  <a:srgbClr val="000000"/>
                </a:solidFill>
                <a:latin typeface="Consolas" panose="020B0609020204030204" pitchFamily="49" charset="0"/>
                <a:cs typeface="Consolas" panose="020B0609020204030204" pitchFamily="49" charset="0"/>
              </a:rPr>
              <a:t>est</a:t>
            </a:r>
            <a:r>
              <a:rPr lang="en-US" sz="1200">
                <a:solidFill>
                  <a:srgbClr val="000000"/>
                </a:solidFill>
                <a:latin typeface="Consolas" panose="020B0609020204030204" pitchFamily="49" charset="0"/>
                <a:cs typeface="Consolas" panose="020B0609020204030204" pitchFamily="49" charset="0"/>
              </a:rPr>
              <a:t>=</a:t>
            </a:r>
            <a:r>
              <a:rPr lang="en-US" sz="1200">
                <a:solidFill>
                  <a:srgbClr val="4F9A05"/>
                </a:solidFill>
                <a:latin typeface="Consolas" panose="020B0609020204030204" pitchFamily="49" charset="0"/>
                <a:cs typeface="Consolas" panose="020B0609020204030204" pitchFamily="49" charset="0"/>
              </a:rPr>
              <a:t> "</a:t>
            </a:r>
            <a:r>
              <a:rPr lang="en-US" sz="1200" err="1">
                <a:solidFill>
                  <a:srgbClr val="4F9A05"/>
                </a:solidFill>
                <a:latin typeface="Consolas" panose="020B0609020204030204" pitchFamily="49" charset="0"/>
                <a:cs typeface="Consolas" panose="020B0609020204030204" pitchFamily="49" charset="0"/>
              </a:rPr>
              <a:t>saem</a:t>
            </a:r>
            <a:r>
              <a:rPr lang="en-US" sz="1200">
                <a:solidFill>
                  <a:srgbClr val="4F9A05"/>
                </a:solidFill>
                <a:latin typeface="Consolas" panose="020B0609020204030204" pitchFamily="49" charset="0"/>
                <a:cs typeface="Consolas" panose="020B0609020204030204" pitchFamily="49" charset="0"/>
              </a:rPr>
              <a:t>" ,</a:t>
            </a:r>
            <a:r>
              <a:rPr lang="en-US" sz="1200">
                <a:solidFill>
                  <a:srgbClr val="000000"/>
                </a:solidFill>
                <a:latin typeface="Consolas" panose="020B0609020204030204" pitchFamily="49" charset="0"/>
                <a:cs typeface="Consolas" panose="020B0609020204030204" pitchFamily="49" charset="0"/>
              </a:rPr>
              <a:t>control=list(print=0))</a:t>
            </a:r>
          </a:p>
          <a:p>
            <a:r>
              <a:rPr lang="en-US" sz="1200" err="1">
                <a:solidFill>
                  <a:srgbClr val="000000"/>
                </a:solidFill>
                <a:latin typeface="Consolas" panose="020B0609020204030204" pitchFamily="49" charset="0"/>
                <a:cs typeface="Consolas" panose="020B0609020204030204" pitchFamily="49" charset="0"/>
              </a:rPr>
              <a:t>saveRDS</a:t>
            </a:r>
            <a:r>
              <a:rPr lang="en-US" sz="1200">
                <a:solidFill>
                  <a:srgbClr val="000000"/>
                </a:solidFill>
                <a:latin typeface="Consolas" panose="020B0609020204030204" pitchFamily="49" charset="0"/>
                <a:cs typeface="Consolas" panose="020B0609020204030204" pitchFamily="49" charset="0"/>
              </a:rPr>
              <a:t>(fit,"</a:t>
            </a:r>
            <a:r>
              <a:rPr lang="en-US" sz="1200" err="1">
                <a:solidFill>
                  <a:srgbClr val="000000"/>
                </a:solidFill>
                <a:latin typeface="Consolas" panose="020B0609020204030204" pitchFamily="49" charset="0"/>
                <a:cs typeface="Consolas" panose="020B0609020204030204" pitchFamily="49" charset="0"/>
              </a:rPr>
              <a:t>fit.rds</a:t>
            </a:r>
            <a:r>
              <a:rPr lang="en-US" sz="1200">
                <a:solidFill>
                  <a:srgbClr val="000000"/>
                </a:solidFill>
                <a:latin typeface="Consolas" panose="020B0609020204030204" pitchFamily="49" charset="0"/>
                <a:cs typeface="Consolas" panose="020B0609020204030204" pitchFamily="49" charset="0"/>
              </a:rPr>
              <a:t>")</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solidFill>
                  <a:srgbClr val="000000"/>
                </a:solidFill>
                <a:latin typeface="Consolas" panose="020B0609020204030204" pitchFamily="49" charset="0"/>
                <a:cs typeface="Consolas" panose="020B0609020204030204" pitchFamily="49" charset="0"/>
              </a:rPr>
              <a:t>ctr = </a:t>
            </a:r>
            <a:r>
              <a:rPr lang="en-US" sz="1200" b="1" err="1">
                <a:solidFill>
                  <a:srgbClr val="214A88"/>
                </a:solidFill>
                <a:latin typeface="Consolas" panose="020B0609020204030204" pitchFamily="49" charset="0"/>
                <a:cs typeface="Consolas" panose="020B0609020204030204" pitchFamily="49" charset="0"/>
              </a:rPr>
              <a:t>pmx_nlmxir</a:t>
            </a:r>
            <a:r>
              <a:rPr lang="en-US" sz="1200">
                <a:solidFill>
                  <a:srgbClr val="000000"/>
                </a:solidFill>
                <a:latin typeface="Consolas" panose="020B0609020204030204" pitchFamily="49" charset="0"/>
                <a:cs typeface="Consolas" panose="020B0609020204030204" pitchFamily="49" charset="0"/>
              </a:rPr>
              <a:t>(</a:t>
            </a:r>
            <a:r>
              <a:rPr lang="en-US" sz="1200">
                <a:solidFill>
                  <a:srgbClr val="214A88"/>
                </a:solidFill>
                <a:latin typeface="Consolas" panose="020B0609020204030204" pitchFamily="49" charset="0"/>
                <a:cs typeface="Consolas" panose="020B0609020204030204" pitchFamily="49" charset="0"/>
              </a:rPr>
              <a:t>fit, </a:t>
            </a:r>
            <a:r>
              <a:rPr lang="en-US" sz="1200" err="1">
                <a:solidFill>
                  <a:srgbClr val="214A88"/>
                </a:solidFill>
                <a:latin typeface="Consolas" panose="020B0609020204030204" pitchFamily="49" charset="0"/>
                <a:cs typeface="Consolas" panose="020B0609020204030204" pitchFamily="49" charset="0"/>
              </a:rPr>
              <a:t>vpc</a:t>
            </a:r>
            <a:r>
              <a:rPr lang="en-US" sz="1200">
                <a:solidFill>
                  <a:srgbClr val="214A88"/>
                </a:solidFill>
                <a:latin typeface="Consolas" panose="020B0609020204030204" pitchFamily="49" charset="0"/>
                <a:cs typeface="Consolas" panose="020B0609020204030204" pitchFamily="49" charset="0"/>
              </a:rPr>
              <a:t>=</a:t>
            </a:r>
            <a:r>
              <a:rPr lang="en-US" sz="1200">
                <a:solidFill>
                  <a:srgbClr val="4F9A05"/>
                </a:solidFill>
                <a:latin typeface="Consolas" panose="020B0609020204030204" pitchFamily="49" charset="0"/>
                <a:cs typeface="Consolas" panose="020B0609020204030204" pitchFamily="49" charset="0"/>
              </a:rPr>
              <a:t> FALSE</a:t>
            </a:r>
            <a:r>
              <a:rPr lang="en-US" sz="1200">
                <a:solidFill>
                  <a:srgbClr val="000000"/>
                </a:solidFill>
                <a:latin typeface="Consolas" panose="020B0609020204030204" pitchFamily="49" charset="0"/>
                <a:cs typeface="Consolas" panose="020B0609020204030204" pitchFamily="49" charset="0"/>
              </a:rPr>
              <a:t>)</a:t>
            </a:r>
          </a:p>
          <a:p>
            <a:r>
              <a:rPr lang="en-US" sz="1200">
                <a:solidFill>
                  <a:srgbClr val="24292E"/>
                </a:solidFill>
                <a:latin typeface="SFMono-Regular"/>
              </a:rPr>
              <a:t>ctr %</a:t>
            </a:r>
            <a:r>
              <a:rPr lang="en-US" sz="1200">
                <a:solidFill>
                  <a:srgbClr val="D73A49"/>
                </a:solidFill>
                <a:latin typeface="SFMono-Regular"/>
              </a:rPr>
              <a:t>&gt;</a:t>
            </a:r>
            <a:r>
              <a:rPr lang="en-US" sz="1200">
                <a:solidFill>
                  <a:srgbClr val="24292E"/>
                </a:solidFill>
                <a:latin typeface="SFMono-Regular"/>
              </a:rPr>
              <a:t>% </a:t>
            </a:r>
            <a:r>
              <a:rPr lang="en-US" sz="1200" err="1">
                <a:solidFill>
                  <a:srgbClr val="24292E"/>
                </a:solidFill>
                <a:latin typeface="SFMono-Regular"/>
              </a:rPr>
              <a:t>pmx_report</a:t>
            </a:r>
            <a:r>
              <a:rPr lang="en-US" sz="1200">
                <a:solidFill>
                  <a:srgbClr val="24292E"/>
                </a:solidFill>
                <a:latin typeface="SFMono-Regular"/>
              </a:rPr>
              <a:t>(</a:t>
            </a:r>
            <a:r>
              <a:rPr lang="en-US" sz="1200">
                <a:solidFill>
                  <a:srgbClr val="032F62"/>
                </a:solidFill>
                <a:latin typeface="SFMono-Regular"/>
              </a:rPr>
              <a:t>"</a:t>
            </a:r>
            <a:r>
              <a:rPr lang="en-US" sz="1200" err="1">
                <a:solidFill>
                  <a:srgbClr val="032F62"/>
                </a:solidFill>
                <a:latin typeface="SFMono-Regular"/>
              </a:rPr>
              <a:t>nlmixr_report</a:t>
            </a:r>
            <a:r>
              <a:rPr lang="en-US" sz="1200">
                <a:solidFill>
                  <a:srgbClr val="032F62"/>
                </a:solidFill>
                <a:latin typeface="SFMono-Regular"/>
              </a:rPr>
              <a:t>"</a:t>
            </a:r>
            <a:r>
              <a:rPr lang="en-US" sz="1200">
                <a:solidFill>
                  <a:srgbClr val="24292E"/>
                </a:solidFill>
                <a:latin typeface="SFMono-Regular"/>
              </a:rPr>
              <a:t>,</a:t>
            </a:r>
            <a:r>
              <a:rPr lang="en-US" sz="1200">
                <a:solidFill>
                  <a:srgbClr val="032F62"/>
                </a:solidFill>
                <a:latin typeface="SFMono-Regular"/>
              </a:rPr>
              <a:t>"."</a:t>
            </a:r>
            <a:r>
              <a:rPr lang="en-US" sz="1200">
                <a:solidFill>
                  <a:srgbClr val="24292E"/>
                </a:solidFill>
                <a:latin typeface="SFMono-Regular"/>
              </a:rPr>
              <a:t>)</a:t>
            </a:r>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229420"/>
            <a:ext cx="8229600" cy="960919"/>
          </a:xfrm>
        </p:spPr>
        <p:txBody>
          <a:bodyPr>
            <a:normAutofit fontScale="90000"/>
          </a:bodyPr>
          <a:lstStyle/>
          <a:p>
            <a:r>
              <a:rPr lang="en-US"/>
              <a:t>How to create a controller? </a:t>
            </a:r>
            <a:r>
              <a:rPr lang="en-US" err="1">
                <a:solidFill>
                  <a:schemeClr val="accent2"/>
                </a:solidFill>
              </a:rPr>
              <a:t>nlmixr</a:t>
            </a:r>
            <a:r>
              <a:rPr lang="en-US">
                <a:solidFill>
                  <a:schemeClr val="accent2"/>
                </a:solidFill>
              </a:rPr>
              <a:t> (1/2) </a:t>
            </a:r>
            <a:br>
              <a:rPr lang="en-US"/>
            </a:br>
            <a:r>
              <a:rPr lang="en-US" b="0" err="1"/>
              <a:t>nlmixr</a:t>
            </a:r>
            <a:r>
              <a:rPr lang="en-US" b="0"/>
              <a:t> example: </a:t>
            </a:r>
            <a:r>
              <a:rPr lang="en-US" b="0" err="1"/>
              <a:t>pmx_nlmxir</a:t>
            </a:r>
            <a:r>
              <a:rPr lang="en-US" b="0"/>
              <a:t>()</a:t>
            </a:r>
            <a:endParaRPr lang="en-US">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#Define the one compartmental model for </a:t>
            </a:r>
            <a:r>
              <a:rPr lang="en-US" sz="1600" err="1"/>
              <a:t>nlmixr</a:t>
            </a:r>
            <a:endParaRPr lang="en-US" sz="160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#Use </a:t>
            </a:r>
            <a:r>
              <a:rPr lang="en-US" sz="1600" err="1">
                <a:solidFill>
                  <a:schemeClr val="bg1"/>
                </a:solidFill>
                <a:latin typeface="Consolas" panose="020B0609020204030204" pitchFamily="49" charset="0"/>
                <a:cs typeface="Consolas" panose="020B0609020204030204" pitchFamily="49" charset="0"/>
              </a:rPr>
              <a:t>nlmixr</a:t>
            </a:r>
            <a:r>
              <a:rPr lang="en-US" sz="160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#Create the controller function</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12</a:t>
            </a:fld>
            <a:endParaRPr lang="uk-UA"/>
          </a:p>
        </p:txBody>
      </p:sp>
    </p:spTree>
    <p:extLst>
      <p:ext uri="{BB962C8B-B14F-4D97-AF65-F5344CB8AC3E}">
        <p14:creationId xmlns:p14="http://schemas.microsoft.com/office/powerpoint/2010/main" val="240977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416320"/>
          </a:xfrm>
          <a:prstGeom prst="rect">
            <a:avLst/>
          </a:prstGeom>
          <a:solidFill>
            <a:schemeClr val="accent4">
              <a:lumMod val="20000"/>
              <a:lumOff val="80000"/>
            </a:schemeClr>
          </a:solidFill>
        </p:spPr>
        <p:txBody>
          <a:bodyPr wrap="square">
            <a:spAutoFit/>
          </a:bodyPr>
          <a:lstStyle/>
          <a:p>
            <a:endParaRPr lang="en-US" sz="1200"/>
          </a:p>
          <a:p>
            <a:endParaRPr lang="en-US" sz="1200">
              <a:solidFill>
                <a:srgbClr val="000000"/>
              </a:solidFill>
              <a:latin typeface="Consolas" panose="020B0609020204030204" pitchFamily="49" charset="0"/>
              <a:cs typeface="Consolas" panose="020B0609020204030204" pitchFamily="49" charset="0"/>
            </a:endParaRPr>
          </a:p>
          <a:p>
            <a:endParaRPr lang="en-US" sz="1400"/>
          </a:p>
          <a:p>
            <a:r>
              <a:rPr lang="en-US" sz="1400"/>
              <a:t>fit &lt;- </a:t>
            </a:r>
            <a:r>
              <a:rPr lang="en-US" sz="1400" b="1" err="1"/>
              <a:t>readRDS</a:t>
            </a:r>
            <a:r>
              <a:rPr lang="en-US" sz="1400"/>
              <a:t>("</a:t>
            </a:r>
            <a:r>
              <a:rPr lang="en-US" sz="1400" err="1"/>
              <a:t>fit.rds</a:t>
            </a:r>
            <a:r>
              <a:rPr lang="en-US" sz="1400"/>
              <a:t>") </a:t>
            </a:r>
          </a:p>
          <a:p>
            <a:r>
              <a:rPr lang="en-US" sz="1400" b="1"/>
              <a:t>print</a:t>
            </a:r>
            <a:r>
              <a:rPr lang="en-US" sz="1400"/>
              <a:t>(fit)</a:t>
            </a:r>
            <a:endParaRPr lang="en-US" sz="14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t>fit </a:t>
            </a:r>
            <a:r>
              <a:rPr lang="en-US" sz="1200">
                <a:solidFill>
                  <a:srgbClr val="666666"/>
                </a:solidFill>
              </a:rPr>
              <a:t>%&gt;%</a:t>
            </a:r>
            <a:r>
              <a:rPr lang="en-US" sz="1200"/>
              <a:t> </a:t>
            </a:r>
            <a:r>
              <a:rPr lang="en-US" sz="1200" b="1" err="1">
                <a:solidFill>
                  <a:srgbClr val="007020"/>
                </a:solidFill>
              </a:rPr>
              <a:t>pmx_nlmixr</a:t>
            </a:r>
            <a:r>
              <a:rPr lang="en-US" sz="1200"/>
              <a:t>(</a:t>
            </a:r>
            <a:r>
              <a:rPr lang="en-US" sz="1200" err="1">
                <a:solidFill>
                  <a:srgbClr val="902000"/>
                </a:solidFill>
              </a:rPr>
              <a:t>vpc</a:t>
            </a:r>
            <a:r>
              <a:rPr lang="en-US" sz="1200">
                <a:solidFill>
                  <a:srgbClr val="902000"/>
                </a:solidFill>
              </a:rPr>
              <a:t> =</a:t>
            </a:r>
            <a:r>
              <a:rPr lang="en-US" sz="1200"/>
              <a:t> </a:t>
            </a:r>
            <a:r>
              <a:rPr lang="en-US" sz="1200">
                <a:solidFill>
                  <a:srgbClr val="007020"/>
                </a:solidFill>
              </a:rPr>
              <a:t>FALSE</a:t>
            </a:r>
            <a:r>
              <a:rPr lang="en-US" sz="1200"/>
              <a:t>) -&gt;</a:t>
            </a:r>
            <a:r>
              <a:rPr lang="en-US" sz="1200" i="1">
                <a:solidFill>
                  <a:srgbClr val="60A0B0"/>
                </a:solidFill>
              </a:rPr>
              <a:t>.</a:t>
            </a:r>
            <a:r>
              <a:rPr lang="en-US" sz="1200"/>
              <a:t> ctr</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t>ctr </a:t>
            </a:r>
            <a:r>
              <a:rPr lang="en-US" sz="1200">
                <a:solidFill>
                  <a:srgbClr val="666666"/>
                </a:solidFill>
              </a:rPr>
              <a:t>%&gt;%</a:t>
            </a:r>
            <a:r>
              <a:rPr lang="en-US" sz="1200">
                <a:solidFill>
                  <a:srgbClr val="4070A0"/>
                </a:solidFill>
              </a:rPr>
              <a:t> </a:t>
            </a:r>
            <a:r>
              <a:rPr lang="en-US" sz="1200" err="1"/>
              <a:t>pmx_plot_dv_pred</a:t>
            </a:r>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342900"/>
            <a:ext cx="8229600" cy="960919"/>
          </a:xfrm>
        </p:spPr>
        <p:txBody>
          <a:bodyPr/>
          <a:lstStyle/>
          <a:p>
            <a:r>
              <a:rPr lang="en-US"/>
              <a:t>Controller creation </a:t>
            </a:r>
            <a:br>
              <a:rPr lang="en-US"/>
            </a:br>
            <a:r>
              <a:rPr lang="en-US" sz="2000">
                <a:solidFill>
                  <a:schemeClr val="accent2"/>
                </a:solidFill>
              </a:rPr>
              <a:t>nlmixr (2/2)</a:t>
            </a:r>
            <a:endParaRPr lang="en-US">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307658" y="1216237"/>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#Read the fit function into the system</a:t>
            </a:r>
          </a:p>
        </p:txBody>
      </p:sp>
      <p:sp>
        <p:nvSpPr>
          <p:cNvPr id="8" name="Rectangle 7">
            <a:extLst>
              <a:ext uri="{FF2B5EF4-FFF2-40B4-BE49-F238E27FC236}">
                <a16:creationId xmlns:a16="http://schemas.microsoft.com/office/drawing/2014/main" id="{7052A852-F737-B341-9BE0-9ED29078CC29}"/>
              </a:ext>
            </a:extLst>
          </p:cNvPr>
          <p:cNvSpPr/>
          <p:nvPr/>
        </p:nvSpPr>
        <p:spPr>
          <a:xfrm>
            <a:off x="306388" y="2283473"/>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a:t>
            </a:r>
            <a:r>
              <a:rPr lang="en-US"/>
              <a:t>The </a:t>
            </a:r>
            <a:r>
              <a:rPr lang="en-US" sz="1600"/>
              <a:t>fit</a:t>
            </a:r>
            <a:r>
              <a:rPr lang="en-US"/>
              <a:t> object is a </a:t>
            </a:r>
            <a:r>
              <a:rPr lang="en-US" err="1"/>
              <a:t>nlmixr</a:t>
            </a:r>
            <a:r>
              <a:rPr lang="en-US"/>
              <a:t> fit; You can read it into the </a:t>
            </a:r>
            <a:r>
              <a:rPr lang="en-US" err="1"/>
              <a:t>nlmixr</a:t>
            </a:r>
            <a:r>
              <a:rPr lang="en-US"/>
              <a:t> controller by:</a:t>
            </a:r>
            <a:endParaRPr lang="en-US" sz="160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91E53860-19CE-BC45-82B1-ACA958909F38}"/>
              </a:ext>
            </a:extLst>
          </p:cNvPr>
          <p:cNvSpPr/>
          <p:nvPr/>
        </p:nvSpPr>
        <p:spPr>
          <a:xfrm>
            <a:off x="306388" y="3263127"/>
            <a:ext cx="5789612"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#Obtain the diagnostic plots as before </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13</a:t>
            </a:fld>
            <a:endParaRPr lang="uk-UA"/>
          </a:p>
        </p:txBody>
      </p:sp>
    </p:spTree>
    <p:extLst>
      <p:ext uri="{BB962C8B-B14F-4D97-AF65-F5344CB8AC3E}">
        <p14:creationId xmlns:p14="http://schemas.microsoft.com/office/powerpoint/2010/main" val="407619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324325"/>
            <a:ext cx="4582812" cy="1954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850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List of plot names available by printing the controller or by calling the function </a:t>
            </a:r>
            <a:r>
              <a:rPr lang="en-US" b="1" dirty="0" err="1">
                <a:solidFill>
                  <a:schemeClr val="accent1"/>
                </a:solidFill>
              </a:rPr>
              <a:t>plot_names</a:t>
            </a:r>
            <a:r>
              <a:rPr lang="en-US" b="1" dirty="0">
                <a:solidFill>
                  <a:schemeClr val="accent1"/>
                </a:solidFill>
              </a:rPr>
              <a:t>()</a:t>
            </a:r>
          </a:p>
          <a:p>
            <a:r>
              <a:rPr lang="en-US" dirty="0"/>
              <a:t>Example:</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pmx_plot_dv_pred</a:t>
            </a:r>
            <a:r>
              <a:rPr lang="en-US" dirty="0">
                <a:solidFill>
                  <a:schemeClr val="accent1"/>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pmx_plot_npde_time</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pmx_plot_eta_box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pmx_plot_eta_matrix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pmx_plot_individual</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pmx_plot_vpc</a:t>
            </a:r>
            <a:r>
              <a:rPr lang="en-US" dirty="0">
                <a:solidFill>
                  <a:schemeClr val="accent1"/>
                </a:solidFill>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2800"/>
              <a:t>Default diagnostic plots</a:t>
            </a:r>
          </a:p>
        </p:txBody>
      </p:sp>
      <p:pic>
        <p:nvPicPr>
          <p:cNvPr id="7" name="Picture 6"/>
          <p:cNvPicPr>
            <a:picLocks noChangeAspect="1"/>
          </p:cNvPicPr>
          <p:nvPr/>
        </p:nvPicPr>
        <p:blipFill rotWithShape="1">
          <a:blip r:embed="rId3"/>
          <a:srcRect l="3646" t="5194" r="3646" b="7328"/>
          <a:stretch/>
        </p:blipFill>
        <p:spPr>
          <a:xfrm>
            <a:off x="5181600" y="2180953"/>
            <a:ext cx="2514600" cy="2241274"/>
          </a:xfrm>
          <a:prstGeom prst="rect">
            <a:avLst/>
          </a:prstGeom>
        </p:spPr>
      </p:pic>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14</a:t>
            </a:fld>
            <a:endParaRPr lang="uk-UA"/>
          </a:p>
        </p:txBody>
      </p:sp>
      <p:sp>
        <p:nvSpPr>
          <p:cNvPr id="10" name="Rectangle 9">
            <a:extLst>
              <a:ext uri="{FF2B5EF4-FFF2-40B4-BE49-F238E27FC236}">
                <a16:creationId xmlns:a16="http://schemas.microsoft.com/office/drawing/2014/main" id="{C16846F8-A422-413C-8643-0FCB8344EC75}"/>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33652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41392"/>
          </a:xfrm>
        </p:spPr>
        <p:txBody>
          <a:bodyPr>
            <a:noAutofit/>
          </a:bodyPr>
          <a:lstStyle/>
          <a:p>
            <a:r>
              <a:rPr lang="en-US" sz="2400"/>
              <a:t>Generating a Diagnostics Report: </a:t>
            </a:r>
            <a:r>
              <a:rPr lang="en-US" sz="2400" err="1"/>
              <a:t>pmx_report</a:t>
            </a:r>
            <a:r>
              <a:rPr lang="en-US" sz="240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a:t>3 report formats available (Word, pdf, html) – </a:t>
            </a:r>
            <a:r>
              <a:rPr lang="en-US" sz="1400">
                <a:solidFill>
                  <a:schemeClr val="accent1"/>
                </a:solidFill>
              </a:rPr>
              <a:t>by default, Word document (only) is generated</a:t>
            </a:r>
            <a:endParaRPr lang="en-US" sz="1400" b="1">
              <a:solidFill>
                <a:schemeClr val="accent1"/>
              </a:solidFill>
            </a:endParaRPr>
          </a:p>
          <a:p>
            <a:endParaRPr lang="en-US" sz="1400"/>
          </a:p>
          <a:p>
            <a:endParaRPr lang="en-US" sz="1400"/>
          </a:p>
          <a:p>
            <a:endParaRPr lang="en-US" sz="1400"/>
          </a:p>
          <a:p>
            <a:endParaRPr lang="en-US" sz="1400"/>
          </a:p>
          <a:p>
            <a:endParaRPr lang="en-US" sz="1400"/>
          </a:p>
          <a:p>
            <a:r>
              <a:rPr lang="en-US" sz="1400"/>
              <a:t>Possibility to create a folder containing all figures, saved as individual files</a:t>
            </a:r>
          </a:p>
        </p:txBody>
      </p:sp>
      <p:pic>
        <p:nvPicPr>
          <p:cNvPr id="7" name="Picture 6"/>
          <p:cNvPicPr>
            <a:picLocks noChangeAspect="1"/>
          </p:cNvPicPr>
          <p:nvPr/>
        </p:nvPicPr>
        <p:blipFill>
          <a:blip r:embed="rId3"/>
          <a:stretch>
            <a:fillRect/>
          </a:stretch>
        </p:blipFill>
        <p:spPr>
          <a:xfrm>
            <a:off x="403799" y="3385767"/>
            <a:ext cx="4356540" cy="1101991"/>
          </a:xfrm>
          <a:prstGeom prst="rect">
            <a:avLst/>
          </a:prstGeom>
        </p:spPr>
      </p:pic>
      <p:pic>
        <p:nvPicPr>
          <p:cNvPr id="9" name="Picture 8"/>
          <p:cNvPicPr>
            <a:picLocks noChangeAspect="1"/>
          </p:cNvPicPr>
          <p:nvPr/>
        </p:nvPicPr>
        <p:blipFill>
          <a:blip r:embed="rId4"/>
          <a:stretch>
            <a:fillRect/>
          </a:stretch>
        </p:blipFill>
        <p:spPr>
          <a:xfrm>
            <a:off x="5029200" y="3333750"/>
            <a:ext cx="3200400" cy="1206024"/>
          </a:xfrm>
          <a:prstGeom prst="rect">
            <a:avLst/>
          </a:prstGeom>
        </p:spPr>
      </p:pic>
      <p:sp>
        <p:nvSpPr>
          <p:cNvPr id="10" name="Right Arrow 9"/>
          <p:cNvSpPr/>
          <p:nvPr/>
        </p:nvSpPr>
        <p:spPr>
          <a:xfrm>
            <a:off x="4648200" y="3791250"/>
            <a:ext cx="342901" cy="291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457200" y="1417692"/>
            <a:ext cx="8229600" cy="1306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a:solidFill>
                  <a:schemeClr val="tx1"/>
                </a:solidFill>
                <a:latin typeface="Consolas" panose="020B0609020204030204" pitchFamily="49" charset="0"/>
                <a:cs typeface="Consolas" panose="020B0609020204030204" pitchFamily="49" charset="0"/>
              </a:rPr>
              <a:t>ctr %&gt;% </a:t>
            </a:r>
            <a:r>
              <a:rPr lang="en-US" sz="1350" b="1" err="1">
                <a:solidFill>
                  <a:schemeClr val="tx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8" name="Footer Placeholder 7"/>
          <p:cNvSpPr>
            <a:spLocks noGrp="1"/>
          </p:cNvSpPr>
          <p:nvPr>
            <p:ph type="ftr" sz="quarter" idx="10"/>
          </p:nvPr>
        </p:nvSpPr>
        <p:spPr/>
        <p:txBody>
          <a:bodyPr/>
          <a:lstStyle/>
          <a:p>
            <a:r>
              <a:rPr lang="pt-BR"/>
              <a:t>ggPMX</a:t>
            </a:r>
            <a:endParaRPr lang="en-US"/>
          </a:p>
        </p:txBody>
      </p:sp>
      <p:sp>
        <p:nvSpPr>
          <p:cNvPr id="11" name="Slide Number Placeholder 10"/>
          <p:cNvSpPr>
            <a:spLocks noGrp="1"/>
          </p:cNvSpPr>
          <p:nvPr>
            <p:ph type="sldNum" sz="quarter" idx="11"/>
          </p:nvPr>
        </p:nvSpPr>
        <p:spPr/>
        <p:txBody>
          <a:bodyPr/>
          <a:lstStyle/>
          <a:p>
            <a:fld id="{47547CF9-5B10-D24F-A8D7-45A9778164F7}" type="slidenum">
              <a:rPr lang="uk-UA" smtClean="0"/>
              <a:pPr/>
              <a:t>15</a:t>
            </a:fld>
            <a:endParaRPr lang="uk-UA"/>
          </a:p>
        </p:txBody>
      </p:sp>
      <p:sp>
        <p:nvSpPr>
          <p:cNvPr id="12" name="Rectangle 11">
            <a:extLst>
              <a:ext uri="{FF2B5EF4-FFF2-40B4-BE49-F238E27FC236}">
                <a16:creationId xmlns:a16="http://schemas.microsoft.com/office/drawing/2014/main" id="{DCF82828-DB70-446E-878D-1496FE419D5D}"/>
              </a:ext>
            </a:extLst>
          </p:cNvPr>
          <p:cNvSpPr/>
          <p:nvPr/>
        </p:nvSpPr>
        <p:spPr>
          <a:xfrm>
            <a:off x="7189557" y="461422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311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42901"/>
            <a:ext cx="8229600" cy="639864"/>
          </a:xfrm>
        </p:spPr>
        <p:txBody>
          <a:bodyPr>
            <a:normAutofit fontScale="90000"/>
          </a:bodyPr>
          <a:lstStyle/>
          <a:p>
            <a:r>
              <a:rPr lang="en-US" dirty="0"/>
              <a:t>How to customize the Diagnostics Report?</a:t>
            </a:r>
          </a:p>
        </p:txBody>
      </p:sp>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16</a:t>
            </a:fld>
            <a:endParaRPr lang="uk-UA"/>
          </a:p>
        </p:txBody>
      </p:sp>
      <p:sp>
        <p:nvSpPr>
          <p:cNvPr id="7" name="Rectangle 6"/>
          <p:cNvSpPr/>
          <p:nvPr/>
        </p:nvSpPr>
        <p:spPr>
          <a:xfrm>
            <a:off x="457077" y="1173096"/>
            <a:ext cx="8233759" cy="3303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latin typeface="Consolas" panose="020B0609020204030204" pitchFamily="49" charset="0"/>
                <a:cs typeface="Consolas" panose="020B0609020204030204" pitchFamily="49" charset="0"/>
              </a:rPr>
              <a:t>pmx_report() - </a:t>
            </a:r>
            <a:r>
              <a:rPr lang="en-US" sz="1000">
                <a:solidFill>
                  <a:schemeClr val="tx1"/>
                </a:solidFill>
              </a:rPr>
              <a:t>[Arguments]: </a:t>
            </a:r>
            <a:r>
              <a:rPr lang="en-US" sz="1000" i="1">
                <a:solidFill>
                  <a:schemeClr val="tx1"/>
                </a:solidFill>
              </a:rPr>
              <a:t>ctr, name, save_dir, format, template, footnote, edit, title,...</a:t>
            </a:r>
          </a:p>
          <a:p>
            <a:pPr algn="just">
              <a:spcAft>
                <a:spcPts val="600"/>
              </a:spcAft>
            </a:pPr>
            <a:r>
              <a:rPr lang="en-US" sz="1000">
                <a:solidFill>
                  <a:schemeClr val="tx1"/>
                </a:solidFill>
              </a:rPr>
              <a:t>Three types of format (</a:t>
            </a:r>
            <a:r>
              <a:rPr lang="en-US" sz="1000" i="1">
                <a:solidFill>
                  <a:schemeClr val="tx1"/>
                </a:solidFill>
              </a:rPr>
              <a:t>format argument)</a:t>
            </a:r>
            <a:r>
              <a:rPr lang="en-US" sz="1000">
                <a:solidFill>
                  <a:schemeClr val="tx1"/>
                </a:solidFill>
              </a:rPr>
              <a:t> :</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report</a:t>
            </a:r>
            <a:r>
              <a:rPr lang="en-US" sz="1000">
                <a:solidFill>
                  <a:schemeClr val="tx1"/>
                </a:solidFill>
              </a:rPr>
              <a:t>”: produces </a:t>
            </a:r>
            <a:r>
              <a:rPr lang="en-US" sz="1000" i="1">
                <a:solidFill>
                  <a:schemeClr val="tx1"/>
                </a:solidFill>
              </a:rPr>
              <a:t>name.pdf</a:t>
            </a:r>
            <a:r>
              <a:rPr lang="en-US" sz="1000">
                <a:solidFill>
                  <a:schemeClr val="tx1"/>
                </a:solidFill>
              </a:rPr>
              <a:t> and </a:t>
            </a:r>
            <a:r>
              <a:rPr lang="en-US" sz="1000" i="1">
                <a:solidFill>
                  <a:schemeClr val="tx1"/>
                </a:solidFill>
              </a:rPr>
              <a:t>name.docx </a:t>
            </a:r>
            <a:r>
              <a:rPr lang="en-US" sz="1000">
                <a:solidFill>
                  <a:schemeClr val="tx1"/>
                </a:solidFill>
              </a:rPr>
              <a:t>reports, located in </a:t>
            </a:r>
            <a:r>
              <a:rPr lang="en-US" sz="1000" i="1">
                <a:solidFill>
                  <a:schemeClr val="tx1"/>
                </a:solidFill>
              </a:rPr>
              <a:t>save_dir</a:t>
            </a:r>
            <a:r>
              <a:rPr lang="en-US" sz="1000">
                <a:solidFill>
                  <a:schemeClr val="tx1"/>
                </a:solidFill>
              </a:rPr>
              <a:t> with default diagnostic plots</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plots</a:t>
            </a:r>
            <a:r>
              <a:rPr lang="en-US" sz="1000">
                <a:solidFill>
                  <a:schemeClr val="tx1"/>
                </a:solidFill>
              </a:rPr>
              <a:t>”: produces a folder named </a:t>
            </a:r>
            <a:r>
              <a:rPr lang="en-US" sz="1000" i="1">
                <a:solidFill>
                  <a:schemeClr val="tx1"/>
                </a:solidFill>
              </a:rPr>
              <a:t>ggpmx_GOF</a:t>
            </a:r>
            <a:r>
              <a:rPr lang="en-US" sz="1000">
                <a:solidFill>
                  <a:schemeClr val="tx1"/>
                </a:solidFill>
              </a:rPr>
              <a:t> located in </a:t>
            </a:r>
            <a:r>
              <a:rPr lang="en-US" sz="1000" i="1">
                <a:solidFill>
                  <a:schemeClr val="tx1"/>
                </a:solidFill>
              </a:rPr>
              <a:t>save_dir</a:t>
            </a:r>
            <a:r>
              <a:rPr lang="en-US" sz="1000">
                <a:solidFill>
                  <a:schemeClr val="tx1"/>
                </a:solidFill>
              </a:rPr>
              <a:t> containing all default diagnostic plots (pdf and .png format)</a:t>
            </a:r>
          </a:p>
          <a:p>
            <a:pPr marL="352425" indent="-171450" algn="just">
              <a:spcAft>
                <a:spcPts val="600"/>
              </a:spcAft>
              <a:buFont typeface="Arial" panose="020B0604020202020204" pitchFamily="34" charset="0"/>
              <a:buChar char="•"/>
            </a:pPr>
            <a:r>
              <a:rPr lang="en-US" sz="1000">
                <a:solidFill>
                  <a:schemeClr val="tx1"/>
                </a:solidFill>
              </a:rPr>
              <a:t>“</a:t>
            </a:r>
            <a:r>
              <a:rPr lang="en-US" sz="1000" b="1">
                <a:solidFill>
                  <a:schemeClr val="tx1"/>
                </a:solidFill>
              </a:rPr>
              <a:t>both</a:t>
            </a:r>
            <a:r>
              <a:rPr lang="en-US" sz="1000">
                <a:solidFill>
                  <a:schemeClr val="tx1"/>
                </a:solidFill>
              </a:rPr>
              <a:t>”: is a combination of both options above</a:t>
            </a:r>
          </a:p>
          <a:p>
            <a:pPr marL="352425" indent="-171450" algn="just">
              <a:spcAft>
                <a:spcPts val="600"/>
              </a:spcAft>
              <a:buFont typeface="Arial" panose="020B0604020202020204" pitchFamily="34" charset="0"/>
              <a:buChar char="•"/>
            </a:pPr>
            <a:endParaRPr lang="en-US" sz="1000">
              <a:solidFill>
                <a:schemeClr val="tx1"/>
              </a:solidFill>
            </a:endParaRPr>
          </a:p>
          <a:p>
            <a:pPr>
              <a:spcAft>
                <a:spcPts val="600"/>
              </a:spcAft>
            </a:pPr>
            <a:endParaRPr lang="en-US" sz="600">
              <a:solidFill>
                <a:schemeClr val="tx1"/>
              </a:solidFill>
            </a:endParaRPr>
          </a:p>
          <a:p>
            <a:pPr marL="182563" indent="-182563"/>
            <a:endParaRPr lang="en-US" sz="1000">
              <a:solidFill>
                <a:schemeClr val="tx1"/>
              </a:solidFill>
            </a:endParaRPr>
          </a:p>
          <a:p>
            <a:pPr marL="182563" indent="-182563"/>
            <a:r>
              <a:rPr lang="en-US" sz="1000">
                <a:solidFill>
                  <a:schemeClr val="tx1"/>
                </a:solidFill>
              </a:rPr>
              <a:t>1.  Start from a generated R Markdown (.Rmd):</a:t>
            </a:r>
          </a:p>
          <a:p>
            <a:pPr marL="1524000" indent="-1350963">
              <a:spcAft>
                <a:spcPts val="600"/>
              </a:spcAft>
            </a:pPr>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"DiagnosticPlots1"</a:t>
            </a:r>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"both"</a:t>
            </a:r>
            <a:r>
              <a:rPr lang="en-US" sz="1000">
                <a:solidFill>
                  <a:schemeClr val="tx1"/>
                </a:solidFill>
                <a:latin typeface="Consolas" panose="020B0609020204030204" pitchFamily="49" charset="0"/>
                <a:cs typeface="Consolas" panose="020B0609020204030204" pitchFamily="49" charset="0"/>
              </a:rPr>
              <a:t>)</a:t>
            </a:r>
          </a:p>
          <a:p>
            <a:pPr marL="182563" indent="-182563">
              <a:spcAft>
                <a:spcPts val="600"/>
              </a:spcAft>
            </a:pPr>
            <a:r>
              <a:rPr lang="en-US" sz="1000">
                <a:solidFill>
                  <a:schemeClr val="tx1"/>
                </a:solidFill>
              </a:rPr>
              <a:t>2.  Modify resulting R Markdown (</a:t>
            </a:r>
            <a:r>
              <a:rPr lang="en-US" sz="1000" i="1">
                <a:solidFill>
                  <a:schemeClr val="tx1"/>
                </a:solidFill>
              </a:rPr>
              <a:t>Diagnostic_plots1.Rmd)</a:t>
            </a:r>
            <a:r>
              <a:rPr lang="en-US" sz="1000">
                <a:solidFill>
                  <a:schemeClr val="tx1"/>
                </a:solidFill>
              </a:rPr>
              <a:t> as desired (e.g. change the size, settings of some figures) into new template</a:t>
            </a:r>
          </a:p>
          <a:p>
            <a:r>
              <a:rPr lang="en-US" sz="1000">
                <a:solidFill>
                  <a:schemeClr val="tx1"/>
                </a:solidFill>
              </a:rPr>
              <a:t>3.  Create a report using the customized template:</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"DiagnosticPlots2"</a:t>
            </a:r>
            <a:r>
              <a:rPr lang="en-US" sz="1000">
                <a:solidFill>
                  <a:schemeClr val="tx1"/>
                </a:solidFill>
                <a:latin typeface="Consolas" panose="020B0609020204030204" pitchFamily="49" charset="0"/>
                <a:cs typeface="Consolas" panose="020B0609020204030204" pitchFamily="49" charset="0"/>
              </a:rPr>
              <a:t>,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"report", </a:t>
            </a:r>
          </a:p>
          <a:p>
            <a:pPr marL="990600" indent="-817563"/>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template</a:t>
            </a:r>
            <a:r>
              <a:rPr lang="en-US" sz="1000">
                <a:solidFill>
                  <a:srgbClr val="4F9A05"/>
                </a:solidFill>
                <a:latin typeface="Consolas" panose="020B0609020204030204" pitchFamily="49" charset="0"/>
                <a:cs typeface="Consolas" panose="020B0609020204030204" pitchFamily="49" charset="0"/>
              </a:rPr>
              <a:t> </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file.path</a:t>
            </a:r>
            <a:r>
              <a:rPr lang="en-US" sz="1000">
                <a:solidFill>
                  <a:schemeClr val="tx1"/>
                </a:solidFill>
                <a:latin typeface="Consolas" panose="020B0609020204030204" pitchFamily="49" charset="0"/>
                <a:cs typeface="Consolas" panose="020B0609020204030204" pitchFamily="49" charset="0"/>
              </a:rPr>
              <a:t>(work_dir</a:t>
            </a:r>
            <a:r>
              <a:rPr lang="en-US" sz="1000">
                <a:solidFill>
                  <a:srgbClr val="4F9A05"/>
                </a:solidFill>
                <a:latin typeface="Consolas" panose="020B0609020204030204" pitchFamily="49" charset="0"/>
                <a:cs typeface="Consolas" panose="020B0609020204030204" pitchFamily="49" charset="0"/>
              </a:rPr>
              <a:t>, "DiagnosticPlots2.Rmd"</a:t>
            </a:r>
            <a:r>
              <a:rPr lang="en-US" sz="1000">
                <a:solidFill>
                  <a:schemeClr val="tx1"/>
                </a:solidFill>
                <a:latin typeface="Consolas" panose="020B0609020204030204" pitchFamily="49" charset="0"/>
                <a:cs typeface="Consolas" panose="020B0609020204030204" pitchFamily="49" charset="0"/>
              </a:rPr>
              <a:t>))</a:t>
            </a:r>
          </a:p>
        </p:txBody>
      </p:sp>
      <p:sp>
        <p:nvSpPr>
          <p:cNvPr id="8" name="Round Same Side Corner Rectangle 7"/>
          <p:cNvSpPr/>
          <p:nvPr/>
        </p:nvSpPr>
        <p:spPr>
          <a:xfrm>
            <a:off x="457200" y="965419"/>
            <a:ext cx="8232556"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Automated Diagnostics Report</a:t>
            </a:r>
          </a:p>
        </p:txBody>
      </p:sp>
      <p:sp>
        <p:nvSpPr>
          <p:cNvPr id="11" name="TextBox 10"/>
          <p:cNvSpPr txBox="1"/>
          <p:nvPr/>
        </p:nvSpPr>
        <p:spPr>
          <a:xfrm>
            <a:off x="457534" y="2495550"/>
            <a:ext cx="8229266" cy="201600"/>
          </a:xfrm>
          <a:prstGeom prst="rect">
            <a:avLst/>
          </a:prstGeom>
          <a:solidFill>
            <a:schemeClr val="accent1"/>
          </a:solidFill>
        </p:spPr>
        <p:txBody>
          <a:bodyPr wrap="square" rtlCol="0" anchor="ctr">
            <a:noAutofit/>
          </a:bodyPr>
          <a:lstStyle>
            <a:defPPr>
              <a:defRPr lang="en-US"/>
            </a:defPPr>
            <a:lvl1pPr>
              <a:defRPr sz="1000">
                <a:solidFill>
                  <a:schemeClr val="bg1"/>
                </a:solidFill>
              </a:defRPr>
            </a:lvl1pPr>
          </a:lstStyle>
          <a:p>
            <a:pPr algn="ctr"/>
            <a:r>
              <a:rPr lang="en-US" sz="1100"/>
              <a:t>Report Customization: Create Custom Template</a:t>
            </a:r>
          </a:p>
        </p:txBody>
      </p:sp>
    </p:spTree>
    <p:extLst>
      <p:ext uri="{BB962C8B-B14F-4D97-AF65-F5344CB8AC3E}">
        <p14:creationId xmlns:p14="http://schemas.microsoft.com/office/powerpoint/2010/main" val="81074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features</a:t>
            </a:r>
          </a:p>
        </p:txBody>
      </p:sp>
      <p:sp>
        <p:nvSpPr>
          <p:cNvPr id="3" name="Content Placeholder 2"/>
          <p:cNvSpPr>
            <a:spLocks noGrp="1"/>
          </p:cNvSpPr>
          <p:nvPr>
            <p:ph idx="1"/>
          </p:nvPr>
        </p:nvSpPr>
        <p:spPr/>
        <p:txBody>
          <a:bodyPr/>
          <a:lstStyle/>
          <a:p>
            <a:r>
              <a:rPr lang="en-US" b="1"/>
              <a:t>Multiple endpoints</a:t>
            </a:r>
          </a:p>
          <a:p>
            <a:r>
              <a:rPr lang="en-US" b="1"/>
              <a:t>Stratification</a:t>
            </a:r>
            <a:r>
              <a:rPr lang="en-US"/>
              <a:t> and filtering</a:t>
            </a:r>
          </a:p>
          <a:p>
            <a:r>
              <a:rPr lang="en-US" b="1"/>
              <a:t>Graphical customization</a:t>
            </a:r>
          </a:p>
          <a:p>
            <a:r>
              <a:rPr lang="en-US" b="1"/>
              <a:t>VPC</a:t>
            </a:r>
          </a:p>
          <a:p>
            <a:r>
              <a:rPr lang="en-US" b="1"/>
              <a:t>Censoring</a:t>
            </a:r>
          </a:p>
          <a:p>
            <a:r>
              <a:rPr lang="en-US"/>
              <a:t>Shrinkage</a:t>
            </a:r>
          </a:p>
          <a:p>
            <a:r>
              <a:rPr lang="en-US"/>
              <a:t>Parameter table</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17</a:t>
            </a:fld>
            <a:endParaRPr lang="uk-UA"/>
          </a:p>
        </p:txBody>
      </p:sp>
      <p:sp>
        <p:nvSpPr>
          <p:cNvPr id="6" name="Rectangle 5">
            <a:extLst>
              <a:ext uri="{FF2B5EF4-FFF2-40B4-BE49-F238E27FC236}">
                <a16:creationId xmlns:a16="http://schemas.microsoft.com/office/drawing/2014/main" id="{98E7F79E-0859-46F4-BD94-ABABD4DE514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4639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628650"/>
          </a:xfrm>
        </p:spPr>
        <p:txBody>
          <a:bodyPr>
            <a:normAutofit/>
          </a:bodyPr>
          <a:lstStyle/>
          <a:p>
            <a:r>
              <a:rPr lang="en-US" sz="2800"/>
              <a:t>Multiple endpoint models</a:t>
            </a:r>
          </a:p>
        </p:txBody>
      </p:sp>
      <p:sp>
        <p:nvSpPr>
          <p:cNvPr id="3" name="Content Placeholder 2"/>
          <p:cNvSpPr>
            <a:spLocks noGrp="1"/>
          </p:cNvSpPr>
          <p:nvPr>
            <p:ph idx="1"/>
          </p:nvPr>
        </p:nvSpPr>
        <p:spPr>
          <a:xfrm>
            <a:off x="457200" y="1131570"/>
            <a:ext cx="8229600" cy="3394710"/>
          </a:xfrm>
        </p:spPr>
        <p:txBody>
          <a:bodyPr/>
          <a:lstStyle/>
          <a:p>
            <a:r>
              <a:rPr lang="en-US"/>
              <a:t>ggPMX produces </a:t>
            </a:r>
            <a:r>
              <a:rPr lang="en-US" b="1"/>
              <a:t>one diagnostics report per endpoint</a:t>
            </a:r>
            <a:endParaRPr lang="en-US"/>
          </a:p>
          <a:p>
            <a:r>
              <a:rPr lang="en-US"/>
              <a:t>The endpoint is defined within the controller:</a:t>
            </a:r>
          </a:p>
          <a:p>
            <a:pPr lvl="1"/>
            <a:r>
              <a:rPr lang="en-US"/>
              <a:t>to filter the observations dataset</a:t>
            </a:r>
          </a:p>
          <a:p>
            <a:pPr lvl="1"/>
            <a:r>
              <a:rPr lang="en-US"/>
              <a:t>to keep only the values corresponding to the endpoint of interest </a:t>
            </a:r>
          </a:p>
          <a:p>
            <a:pPr lvl="1"/>
            <a:endParaRPr lang="en-US"/>
          </a:p>
          <a:p>
            <a:pPr marL="228600" lvl="1" indent="0">
              <a:buNone/>
            </a:pPr>
            <a:endParaRPr lang="en-US"/>
          </a:p>
          <a:p>
            <a:r>
              <a:rPr lang="en-US"/>
              <a:t>One report per endpoint, e.g. one </a:t>
            </a:r>
            <a:r>
              <a:rPr lang="en-US" err="1"/>
              <a:t>pmx_report</a:t>
            </a:r>
            <a:r>
              <a:rPr lang="en-US"/>
              <a:t> per controller</a:t>
            </a:r>
          </a:p>
          <a:p>
            <a:pPr marL="0" indent="0">
              <a:buNone/>
            </a:pPr>
            <a:endParaRPr lang="en-US"/>
          </a:p>
        </p:txBody>
      </p:sp>
      <p:sp>
        <p:nvSpPr>
          <p:cNvPr id="7" name="Rectangle 6"/>
          <p:cNvSpPr/>
          <p:nvPr/>
        </p:nvSpPr>
        <p:spPr>
          <a:xfrm>
            <a:off x="457200" y="2444919"/>
            <a:ext cx="8534400" cy="507831"/>
          </a:xfrm>
          <a:prstGeom prst="rect">
            <a:avLst/>
          </a:prstGeom>
          <a:solidFill>
            <a:schemeClr val="bg1">
              <a:lumMod val="85000"/>
            </a:schemeClr>
          </a:solidFill>
        </p:spPr>
        <p:txBody>
          <a:bodyPr wrap="square">
            <a:spAutoFit/>
          </a:bodyPr>
          <a:lstStyle/>
          <a:p>
            <a:r>
              <a:rPr lang="en-US" sz="135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a:solidFill>
                <a:srgbClr val="000000"/>
              </a:solidFill>
              <a:latin typeface="Consolas" panose="020B0609020204030204" pitchFamily="49" charset="0"/>
              <a:cs typeface="Consolas" panose="020B0609020204030204" pitchFamily="49" charset="0"/>
            </a:endParaRPr>
          </a:p>
          <a:p>
            <a:r>
              <a:rPr lang="en-US" sz="1350" err="1">
                <a:solidFill>
                  <a:srgbClr val="000000"/>
                </a:solidFill>
                <a:latin typeface="Consolas" panose="020B0609020204030204" pitchFamily="49" charset="0"/>
                <a:cs typeface="Consolas" panose="020B0609020204030204" pitchFamily="49" charset="0"/>
              </a:rPr>
              <a:t>ctrPD</a:t>
            </a:r>
            <a:r>
              <a:rPr lang="en-US" sz="1350">
                <a:solidFill>
                  <a:srgbClr val="000000"/>
                </a:solidFill>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pmx_nm</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directory = </a:t>
            </a:r>
            <a:r>
              <a:rPr lang="en-US" sz="1350" err="1">
                <a:solidFill>
                  <a:srgbClr val="000000"/>
                </a:solidFill>
                <a:latin typeface="Consolas" panose="020B0609020204030204" pitchFamily="49" charset="0"/>
                <a:cs typeface="Consolas" panose="020B0609020204030204" pitchFamily="49" charset="0"/>
              </a:rPr>
              <a:t>work_dir</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 dv</a:t>
            </a:r>
            <a:r>
              <a:rPr lang="en-US" sz="1350">
                <a:solidFill>
                  <a:srgbClr val="000000"/>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"DVID"</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endpoint</a:t>
            </a:r>
            <a:r>
              <a:rPr lang="en-US" sz="135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err="1">
                <a:solidFill>
                  <a:schemeClr val="tx1"/>
                </a:solidFill>
                <a:latin typeface="Consolas" panose="020B0609020204030204" pitchFamily="49" charset="0"/>
                <a:cs typeface="Consolas" panose="020B0609020204030204" pitchFamily="49" charset="0"/>
              </a:rPr>
              <a:t>ctrPD</a:t>
            </a:r>
            <a:r>
              <a:rPr lang="en-US" sz="1350">
                <a:solidFill>
                  <a:schemeClr val="tx1"/>
                </a:solidFill>
                <a:latin typeface="Consolas" panose="020B0609020204030204" pitchFamily="49" charset="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Report_ggPMX_PD</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6" name="Footer Placeholder 5"/>
          <p:cNvSpPr>
            <a:spLocks noGrp="1"/>
          </p:cNvSpPr>
          <p:nvPr>
            <p:ph type="ftr" sz="quarter" idx="10"/>
          </p:nvPr>
        </p:nvSpPr>
        <p:spPr>
          <a:xfrm>
            <a:off x="658504" y="4919472"/>
            <a:ext cx="3792538" cy="228600"/>
          </a:xfrm>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18</a:t>
            </a:fld>
            <a:endParaRPr lang="uk-UA"/>
          </a:p>
        </p:txBody>
      </p:sp>
      <p:sp>
        <p:nvSpPr>
          <p:cNvPr id="10" name="Rectangle 9">
            <a:extLst>
              <a:ext uri="{FF2B5EF4-FFF2-40B4-BE49-F238E27FC236}">
                <a16:creationId xmlns:a16="http://schemas.microsoft.com/office/drawing/2014/main" id="{16C66867-6AF8-415F-BDB5-0F0AC6226434}"/>
              </a:ext>
            </a:extLst>
          </p:cNvPr>
          <p:cNvSpPr/>
          <p:nvPr/>
        </p:nvSpPr>
        <p:spPr>
          <a:xfrm>
            <a:off x="7182577" y="4526280"/>
            <a:ext cx="1745024" cy="45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6235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456634"/>
          </a:xfrm>
        </p:spPr>
        <p:txBody>
          <a:bodyPr>
            <a:normAutofit/>
          </a:bodyPr>
          <a:lstStyle/>
          <a:p>
            <a:r>
              <a:rPr lang="en-US" sz="2800"/>
              <a:t>Plots customization – on the fly</a:t>
            </a:r>
          </a:p>
        </p:txBody>
      </p:sp>
      <p:sp>
        <p:nvSpPr>
          <p:cNvPr id="7" name="Rectangle 6"/>
          <p:cNvSpPr/>
          <p:nvPr/>
        </p:nvSpPr>
        <p:spPr>
          <a:xfrm>
            <a:off x="4005618" y="1168866"/>
            <a:ext cx="5105400" cy="1200329"/>
          </a:xfrm>
          <a:prstGeom prst="rect">
            <a:avLst/>
          </a:prstGeom>
          <a:solidFill>
            <a:schemeClr val="bg1">
              <a:lumMod val="85000"/>
            </a:schemeClr>
          </a:solidFill>
        </p:spPr>
        <p:txBody>
          <a:bodyPr wrap="square" lIns="0" rIns="0">
            <a:spAutoFit/>
          </a:bodyPr>
          <a:lstStyle/>
          <a:p>
            <a:pPr marL="200025"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ctr %&gt;% </a:t>
            </a:r>
            <a:r>
              <a:rPr kumimoji="0" lang="en-US" sz="1200" b="1"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pmx_plot_npde_time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endParaRPr>
          </a:p>
          <a:p>
            <a:pPr marL="200025"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23761">
                    <a:lumMod val="75000"/>
                  </a:srgbClr>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smooth</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color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"blue"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point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shape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4</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is.draft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lang="en-US" sz="1200">
                <a:solidFill>
                  <a:srgbClr val="4F9A05"/>
                </a:solidFill>
                <a:latin typeface="Consolas" panose="020B0609020204030204" pitchFamily="49" charset="0"/>
              </a:rPr>
              <a:t>FALSE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labels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x</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"TIME after first dose (days)"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336947"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"Normalized PDE"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pic>
        <p:nvPicPr>
          <p:cNvPr id="9" name="Picture 8">
            <a:extLst>
              <a:ext uri="{FF2B5EF4-FFF2-40B4-BE49-F238E27FC236}">
                <a16:creationId xmlns:a16="http://schemas.microsoft.com/office/drawing/2014/main" id="{7F4062D5-D8D1-1744-86E3-5938DC18280A}"/>
              </a:ext>
            </a:extLst>
          </p:cNvPr>
          <p:cNvPicPr>
            <a:picLocks noChangeAspect="1"/>
          </p:cNvPicPr>
          <p:nvPr/>
        </p:nvPicPr>
        <p:blipFill rotWithShape="1">
          <a:blip r:embed="rId3"/>
          <a:srcRect l="5220" t="4182" r="7404" b="4471"/>
          <a:stretch/>
        </p:blipFill>
        <p:spPr>
          <a:xfrm>
            <a:off x="701472" y="2503326"/>
            <a:ext cx="2830314" cy="2124858"/>
          </a:xfrm>
          <a:prstGeom prst="rect">
            <a:avLst/>
          </a:prstGeom>
        </p:spPr>
      </p:pic>
      <p:sp>
        <p:nvSpPr>
          <p:cNvPr id="5" name="Rectangle 4"/>
          <p:cNvSpPr/>
          <p:nvPr/>
        </p:nvSpPr>
        <p:spPr>
          <a:xfrm>
            <a:off x="457200" y="1180523"/>
            <a:ext cx="3276600" cy="1188672"/>
          </a:xfrm>
          <a:prstGeom prst="rect">
            <a:avLst/>
          </a:prstGeom>
          <a:solidFill>
            <a:schemeClr val="bg1">
              <a:lumMod val="85000"/>
            </a:schemeClr>
          </a:solidFill>
        </p:spPr>
        <p:txBody>
          <a:bodyPr wrap="none" lIns="0" rIns="0" anchor="t">
            <a:noAutofit/>
          </a:bodyPr>
          <a:lstStyle/>
          <a:p>
            <a:pPr marL="200025" lvl="0">
              <a:defRPr/>
            </a:pPr>
            <a:r>
              <a:rPr lang="en-US" sz="1200" b="1" dirty="0">
                <a:solidFill>
                  <a:srgbClr val="023761">
                    <a:lumMod val="75000"/>
                  </a:srgbClr>
                </a:solidFill>
                <a:latin typeface="Consolas" panose="020B0609020204030204" pitchFamily="49" charset="0"/>
                <a:cs typeface="Consolas" panose="020B0609020204030204" pitchFamily="49" charset="0"/>
              </a:rPr>
              <a:t>ctr %&gt;% </a:t>
            </a:r>
            <a:r>
              <a:rPr lang="en-US" sz="1200" b="1" dirty="0" err="1">
                <a:solidFill>
                  <a:srgbClr val="023761">
                    <a:lumMod val="75000"/>
                  </a:srgbClr>
                </a:solidFill>
                <a:latin typeface="Consolas" panose="020B0609020204030204" pitchFamily="49" charset="0"/>
                <a:cs typeface="Consolas" panose="020B0609020204030204" pitchFamily="49" charset="0"/>
              </a:rPr>
              <a:t>pmx_plot_npde_time</a:t>
            </a:r>
            <a:r>
              <a:rPr lang="en-US" sz="1200" dirty="0">
                <a:solidFill>
                  <a:srgbClr val="000000"/>
                </a:solidFill>
                <a:latin typeface="Consolas" panose="020B0609020204030204" pitchFamily="49" charset="0"/>
                <a:cs typeface="Consolas" panose="020B0609020204030204" pitchFamily="49" charset="0"/>
              </a:rPr>
              <a:t>()</a:t>
            </a:r>
            <a:endParaRPr lang="en-US" sz="1200" dirty="0">
              <a:solidFill>
                <a:srgbClr val="023761">
                  <a:lumMod val="75000"/>
                </a:srgbClr>
              </a:solidFill>
              <a:latin typeface="Consolas" panose="020B0609020204030204" pitchFamily="49" charset="0"/>
              <a:cs typeface="Consolas" panose="020B0609020204030204" pitchFamily="49" charset="0"/>
            </a:endParaRPr>
          </a:p>
        </p:txBody>
      </p:sp>
      <p:sp>
        <p:nvSpPr>
          <p:cNvPr id="6" name="TextBox 5"/>
          <p:cNvSpPr txBox="1"/>
          <p:nvPr/>
        </p:nvSpPr>
        <p:spPr>
          <a:xfrm>
            <a:off x="457200" y="800820"/>
            <a:ext cx="1659429" cy="369332"/>
          </a:xfrm>
          <a:prstGeom prst="rect">
            <a:avLst/>
          </a:prstGeom>
          <a:noFill/>
        </p:spPr>
        <p:txBody>
          <a:bodyPr wrap="none" rtlCol="0">
            <a:spAutoFit/>
          </a:bodyPr>
          <a:lstStyle/>
          <a:p>
            <a:r>
              <a:rPr lang="en-US"/>
              <a:t>Default setting</a:t>
            </a:r>
          </a:p>
        </p:txBody>
      </p:sp>
      <p:sp>
        <p:nvSpPr>
          <p:cNvPr id="11" name="TextBox 10"/>
          <p:cNvSpPr txBox="1"/>
          <p:nvPr/>
        </p:nvSpPr>
        <p:spPr>
          <a:xfrm>
            <a:off x="3886200" y="811191"/>
            <a:ext cx="4083169" cy="369332"/>
          </a:xfrm>
          <a:prstGeom prst="rect">
            <a:avLst/>
          </a:prstGeom>
          <a:noFill/>
        </p:spPr>
        <p:txBody>
          <a:bodyPr wrap="none" rtlCol="0">
            <a:spAutoFit/>
          </a:bodyPr>
          <a:lstStyle/>
          <a:p>
            <a:r>
              <a:rPr lang="en-US"/>
              <a:t>Updating labels and graphical settings</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19</a:t>
            </a:fld>
            <a:endParaRPr lang="uk-UA"/>
          </a:p>
        </p:txBody>
      </p:sp>
      <p:pic>
        <p:nvPicPr>
          <p:cNvPr id="4" name="Picture 3">
            <a:extLst>
              <a:ext uri="{FF2B5EF4-FFF2-40B4-BE49-F238E27FC236}">
                <a16:creationId xmlns:a16="http://schemas.microsoft.com/office/drawing/2014/main" id="{6562CB21-F969-48D9-8431-1FD1FD3DD3F1}"/>
              </a:ext>
            </a:extLst>
          </p:cNvPr>
          <p:cNvPicPr>
            <a:picLocks noChangeAspect="1"/>
          </p:cNvPicPr>
          <p:nvPr/>
        </p:nvPicPr>
        <p:blipFill>
          <a:blip r:embed="rId4"/>
          <a:stretch>
            <a:fillRect/>
          </a:stretch>
        </p:blipFill>
        <p:spPr>
          <a:xfrm>
            <a:off x="4709512" y="2453104"/>
            <a:ext cx="3120038" cy="2175080"/>
          </a:xfrm>
          <a:prstGeom prst="rect">
            <a:avLst/>
          </a:prstGeom>
        </p:spPr>
      </p:pic>
    </p:spTree>
    <p:extLst>
      <p:ext uri="{BB962C8B-B14F-4D97-AF65-F5344CB8AC3E}">
        <p14:creationId xmlns:p14="http://schemas.microsoft.com/office/powerpoint/2010/main" val="369100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sp>
        <p:nvSpPr>
          <p:cNvPr id="43" name="Title 1"/>
          <p:cNvSpPr txBox="1">
            <a:spLocks/>
          </p:cNvSpPr>
          <p:nvPr/>
        </p:nvSpPr>
        <p:spPr>
          <a:xfrm>
            <a:off x="4876800" y="342900"/>
            <a:ext cx="41910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sz="2400"/>
              <a:t>Life with ggPMX</a:t>
            </a:r>
          </a:p>
        </p:txBody>
      </p:sp>
      <p:cxnSp>
        <p:nvCxnSpPr>
          <p:cNvPr id="7" name="Straight Connector 6"/>
          <p:cNvCxnSpPr/>
          <p:nvPr/>
        </p:nvCxnSpPr>
        <p:spPr>
          <a:xfrm>
            <a:off x="4648200" y="309409"/>
            <a:ext cx="0" cy="44958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pic>
        <p:nvPicPr>
          <p:cNvPr id="9" name="Picture 8"/>
          <p:cNvPicPr>
            <a:picLocks noChangeAspect="1"/>
          </p:cNvPicPr>
          <p:nvPr/>
        </p:nvPicPr>
        <p:blipFill>
          <a:blip r:embed="rId4"/>
          <a:stretch>
            <a:fillRect/>
          </a:stretch>
        </p:blipFill>
        <p:spPr>
          <a:xfrm>
            <a:off x="4833238" y="1809750"/>
            <a:ext cx="3888835" cy="2062979"/>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4340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9398"/>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a:t>Plots customization – globally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2532399"/>
            <a:ext cx="8305800" cy="1615827"/>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SEX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STUD =</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a:solidFill>
                  <a:srgbClr val="000000"/>
                </a:solidFill>
                <a:latin typeface="Consolas" panose="020B0609020204030204" pitchFamily="49" charset="0"/>
                <a:cs typeface="Consolas" panose="020B0609020204030204" pitchFamily="49" charset="0"/>
              </a:rPr>
              <a:t>ctr &lt;- </a:t>
            </a:r>
            <a:r>
              <a:rPr lang="en-US" sz="900" b="1" dirty="0" err="1">
                <a:solidFill>
                  <a:srgbClr val="214A88"/>
                </a:solidFill>
                <a:latin typeface="Consolas" panose="020B0609020204030204" pitchFamily="49" charset="0"/>
                <a:cs typeface="Consolas" panose="020B0609020204030204" pitchFamily="49" charset="0"/>
              </a:rPr>
              <a:t>pmx_nlmxir</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p:txBody>
      </p:sp>
      <p:sp>
        <p:nvSpPr>
          <p:cNvPr id="6" name="Right Arrow 5"/>
          <p:cNvSpPr/>
          <p:nvPr/>
        </p:nvSpPr>
        <p:spPr>
          <a:xfrm rot="10800000" flipV="1">
            <a:off x="6858000" y="3265660"/>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
        <p:nvSpPr>
          <p:cNvPr id="5" name="Slide Number Placeholder 4"/>
          <p:cNvSpPr>
            <a:spLocks noGrp="1"/>
          </p:cNvSpPr>
          <p:nvPr>
            <p:ph type="sldNum" sz="quarter" idx="11"/>
          </p:nvPr>
        </p:nvSpPr>
        <p:spPr/>
        <p:txBody>
          <a:bodyPr/>
          <a:lstStyle/>
          <a:p>
            <a:fld id="{47547CF9-5B10-D24F-A8D7-45A9778164F7}" type="slidenum">
              <a:rPr lang="uk-UA" smtClean="0"/>
              <a:pPr/>
              <a:t>20</a:t>
            </a:fld>
            <a:endParaRPr lang="uk-UA" dirty="0"/>
          </a:p>
        </p:txBody>
      </p:sp>
    </p:spTree>
    <p:extLst>
      <p:ext uri="{BB962C8B-B14F-4D97-AF65-F5344CB8AC3E}">
        <p14:creationId xmlns:p14="http://schemas.microsoft.com/office/powerpoint/2010/main" val="422124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Stratification</a:t>
            </a:r>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205740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714751"/>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pic>
        <p:nvPicPr>
          <p:cNvPr id="9" name="Picture 8"/>
          <p:cNvPicPr>
            <a:picLocks noChangeAspect="1"/>
          </p:cNvPicPr>
          <p:nvPr/>
        </p:nvPicPr>
        <p:blipFill>
          <a:blip r:embed="rId3"/>
          <a:stretch>
            <a:fillRect/>
          </a:stretch>
        </p:blipFill>
        <p:spPr>
          <a:xfrm>
            <a:off x="5736951" y="2497730"/>
            <a:ext cx="2835549" cy="209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629748"/>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22</a:t>
            </a:fld>
            <a:endParaRPr lang="uk-UA" dirty="0"/>
          </a:p>
        </p:txBody>
      </p:sp>
    </p:spTree>
    <p:extLst>
      <p:ext uri="{BB962C8B-B14F-4D97-AF65-F5344CB8AC3E}">
        <p14:creationId xmlns:p14="http://schemas.microsoft.com/office/powerpoint/2010/main" val="184668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441803"/>
          </a:xfrm>
        </p:spPr>
        <p:txBody>
          <a:bodyPr>
            <a:normAutofit/>
          </a:bodyPr>
          <a:lstStyle/>
          <a:p>
            <a:r>
              <a:rPr lang="en-US" sz="2800"/>
              <a:t>VPC: Default setting</a:t>
            </a:r>
          </a:p>
        </p:txBody>
      </p:sp>
      <p:sp>
        <p:nvSpPr>
          <p:cNvPr id="6" name="Rectangle 5"/>
          <p:cNvSpPr/>
          <p:nvPr/>
        </p:nvSpPr>
        <p:spPr>
          <a:xfrm>
            <a:off x="457200" y="971550"/>
            <a:ext cx="8077200" cy="300082"/>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rgbClr val="214A88"/>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457200" y="1321714"/>
            <a:ext cx="4499868" cy="3410911"/>
          </a:xfrm>
          <a:prstGeom prst="rect">
            <a:avLst/>
          </a:prstGeom>
        </p:spPr>
      </p:pic>
      <p:sp>
        <p:nvSpPr>
          <p:cNvPr id="7" name="TextBox 6"/>
          <p:cNvSpPr txBox="1"/>
          <p:nvPr/>
        </p:nvSpPr>
        <p:spPr>
          <a:xfrm>
            <a:off x="5257800" y="1443978"/>
            <a:ext cx="3352800"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User must provide simulation file (except for </a:t>
            </a:r>
            <a:r>
              <a:rPr lang="en-US" sz="1600" err="1"/>
              <a:t>nlmixr</a:t>
            </a:r>
            <a:r>
              <a:rPr lang="en-US" sz="1600"/>
              <a:t>)</a:t>
            </a:r>
          </a:p>
          <a:p>
            <a:pPr marL="285750" indent="-285750">
              <a:spcAft>
                <a:spcPts val="600"/>
              </a:spcAft>
              <a:buFont typeface="Arial" panose="020B0604020202020204" pitchFamily="34" charset="0"/>
              <a:buChar char="•"/>
            </a:pPr>
            <a:r>
              <a:rPr lang="en-US" sz="1600"/>
              <a:t>Legend automatically updated when statistical summaries are changed</a:t>
            </a:r>
          </a:p>
          <a:p>
            <a:pPr marL="285750" indent="-285750">
              <a:spcAft>
                <a:spcPts val="600"/>
              </a:spcAft>
              <a:buFont typeface="Arial" panose="020B0604020202020204" pitchFamily="34" charset="0"/>
              <a:buChar char="•"/>
            </a:pPr>
            <a:r>
              <a:rPr lang="en-US" sz="1600"/>
              <a:t>Bins indicated by ticks on the top x-axis</a:t>
            </a:r>
          </a:p>
          <a:p>
            <a:pPr marL="285750" indent="-285750">
              <a:spcAft>
                <a:spcPts val="600"/>
              </a:spcAft>
              <a:buFont typeface="Arial" panose="020B0604020202020204" pitchFamily="34" charset="0"/>
              <a:buChar char="•"/>
            </a:pPr>
            <a:r>
              <a:rPr lang="en-US" sz="1600"/>
              <a:t>Various binning methods available (</a:t>
            </a:r>
            <a:r>
              <a:rPr lang="en-US" sz="1600" i="1" err="1"/>
              <a:t>kmeans</a:t>
            </a:r>
            <a:r>
              <a:rPr lang="en-US" sz="1600" i="1"/>
              <a:t>, </a:t>
            </a:r>
            <a:r>
              <a:rPr lang="en-US" sz="1600" i="1" err="1"/>
              <a:t>jenks</a:t>
            </a:r>
            <a:r>
              <a:rPr lang="en-US" sz="1600" i="1"/>
              <a:t>, pretty</a:t>
            </a:r>
            <a:r>
              <a:rPr lang="en-US" sz="1600"/>
              <a:t>)</a:t>
            </a:r>
          </a:p>
        </p:txBody>
      </p:sp>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23</a:t>
            </a:fld>
            <a:endParaRPr lang="uk-UA"/>
          </a:p>
        </p:txBody>
      </p:sp>
      <p:sp>
        <p:nvSpPr>
          <p:cNvPr id="10" name="Rectangle 9">
            <a:extLst>
              <a:ext uri="{FF2B5EF4-FFF2-40B4-BE49-F238E27FC236}">
                <a16:creationId xmlns:a16="http://schemas.microsoft.com/office/drawing/2014/main" id="{C9F877CC-26BF-4BD9-AB9E-0F892740171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79341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VPC: stratification</a:t>
            </a:r>
          </a:p>
        </p:txBody>
      </p:sp>
      <p:sp>
        <p:nvSpPr>
          <p:cNvPr id="5" name="Rectangle 4"/>
          <p:cNvSpPr/>
          <p:nvPr/>
        </p:nvSpPr>
        <p:spPr>
          <a:xfrm>
            <a:off x="457200" y="958417"/>
            <a:ext cx="8153400" cy="305644"/>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chemeClr val="accent1"/>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strat.facet</a:t>
            </a:r>
            <a:r>
              <a:rPr lang="en-US" sz="1350">
                <a:solidFill>
                  <a:srgbClr val="214A88"/>
                </a:solidFill>
                <a:latin typeface="Consolas" panose="020B0609020204030204" pitchFamily="49" charset="0"/>
                <a:cs typeface="Consolas" panose="020B0609020204030204" pitchFamily="49" charset="0"/>
              </a:rPr>
              <a:t>=</a:t>
            </a:r>
            <a:r>
              <a:rPr lang="en-US" sz="1350">
                <a:solidFill>
                  <a:srgbClr val="4F9A05"/>
                </a:solidFill>
                <a:latin typeface="Consolas" panose="020B0609020204030204" pitchFamily="49" charset="0"/>
                <a:cs typeface="Consolas" panose="020B0609020204030204" pitchFamily="49" charset="0"/>
              </a:rPr>
              <a:t>"SEX"</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facets=</a:t>
            </a:r>
            <a:r>
              <a:rPr lang="en-US" sz="1350" b="1">
                <a:solidFill>
                  <a:srgbClr val="214A88"/>
                </a:solidFill>
                <a:latin typeface="Consolas" panose="020B0609020204030204" pitchFamily="49" charset="0"/>
                <a:cs typeface="Consolas" panose="020B0609020204030204" pitchFamily="49" charset="0"/>
              </a:rPr>
              <a:t>list</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ncol</a:t>
            </a:r>
            <a:r>
              <a:rPr lang="en-US" sz="1350">
                <a:solidFill>
                  <a:srgbClr val="214A88"/>
                </a:solidFill>
                <a:latin typeface="Consolas" panose="020B0609020204030204" pitchFamily="49" charset="0"/>
                <a:cs typeface="Consolas" panose="020B0609020204030204" pitchFamily="49" charset="0"/>
              </a:rPr>
              <a:t>=</a:t>
            </a:r>
            <a:r>
              <a:rPr lang="en-US" sz="1350">
                <a:solidFill>
                  <a:srgbClr val="0000CF"/>
                </a:solidFill>
                <a:latin typeface="Consolas" panose="020B0609020204030204" pitchFamily="49" charset="0"/>
                <a:cs typeface="Consolas" panose="020B0609020204030204" pitchFamily="49" charset="0"/>
              </a:rPr>
              <a:t>2</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stretch>
            <a:fillRect/>
          </a:stretch>
        </p:blipFill>
        <p:spPr>
          <a:xfrm>
            <a:off x="1052713" y="1264061"/>
            <a:ext cx="6851250" cy="330512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24</a:t>
            </a:fld>
            <a:endParaRPr lang="uk-UA"/>
          </a:p>
        </p:txBody>
      </p:sp>
      <p:sp>
        <p:nvSpPr>
          <p:cNvPr id="9" name="Rectangle 8">
            <a:extLst>
              <a:ext uri="{FF2B5EF4-FFF2-40B4-BE49-F238E27FC236}">
                <a16:creationId xmlns:a16="http://schemas.microsoft.com/office/drawing/2014/main" id="{819FFD7F-2464-48DF-9843-4D5043B52F7E}"/>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1067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32" y="342901"/>
            <a:ext cx="8161667" cy="457200"/>
          </a:xfrm>
        </p:spPr>
        <p:txBody>
          <a:bodyPr>
            <a:normAutofit/>
          </a:bodyPr>
          <a:lstStyle/>
          <a:p>
            <a:r>
              <a:rPr lang="en-US" sz="2800"/>
              <a:t>Censored data </a:t>
            </a:r>
          </a:p>
        </p:txBody>
      </p:sp>
      <p:sp>
        <p:nvSpPr>
          <p:cNvPr id="7" name="Content Placeholder 2"/>
          <p:cNvSpPr txBox="1">
            <a:spLocks/>
          </p:cNvSpPr>
          <p:nvPr/>
        </p:nvSpPr>
        <p:spPr>
          <a:xfrm>
            <a:off x="457200" y="895350"/>
            <a:ext cx="4495800" cy="533399"/>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Create controller with BLOQ* data (BLQ column in input dataset):</a:t>
            </a:r>
          </a:p>
        </p:txBody>
      </p:sp>
      <p:sp>
        <p:nvSpPr>
          <p:cNvPr id="8" name="Rectangle 7"/>
          <p:cNvSpPr/>
          <p:nvPr/>
        </p:nvSpPr>
        <p:spPr>
          <a:xfrm>
            <a:off x="525133" y="1490407"/>
            <a:ext cx="4427867" cy="1131079"/>
          </a:xfrm>
          <a:prstGeom prst="rect">
            <a:avLst/>
          </a:prstGeom>
          <a:solidFill>
            <a:schemeClr val="bg1">
              <a:lumMod val="85000"/>
            </a:schemeClr>
          </a:solidFill>
        </p:spPr>
        <p:txBody>
          <a:bodyPr wrap="square">
            <a:spAutoFit/>
          </a:bodyPr>
          <a:lstStyle/>
          <a:p>
            <a:r>
              <a:rPr lang="en-US" sz="1350" err="1">
                <a:latin typeface="Consolas" panose="020B0609020204030204" pitchFamily="49" charset="0"/>
                <a:cs typeface="Consolas" panose="020B0609020204030204" pitchFamily="49" charset="0"/>
              </a:rPr>
              <a:t>ctr</a:t>
            </a:r>
            <a:r>
              <a:rPr lang="en-US" sz="1350">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pmx_mlxtran</a:t>
            </a:r>
            <a:r>
              <a:rPr lang="en-US" sz="1350">
                <a:latin typeface="Consolas" panose="020B0609020204030204" pitchFamily="49" charset="0"/>
                <a:cs typeface="Consolas" panose="020B0609020204030204" pitchFamily="49" charset="0"/>
              </a:rPr>
              <a:t>(</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file_name</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mlx_file</a:t>
            </a:r>
            <a:r>
              <a:rPr lang="en-US" sz="1350">
                <a:latin typeface="Consolas" panose="020B0609020204030204" pitchFamily="49" charset="0"/>
                <a:cs typeface="Consolas" panose="020B0609020204030204" pitchFamily="49" charset="0"/>
              </a:rPr>
              <a:t>, </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bloq</a:t>
            </a:r>
            <a:r>
              <a:rPr lang="en-US" sz="1350">
                <a:latin typeface="Consolas" panose="020B0609020204030204" pitchFamily="49" charset="0"/>
                <a:cs typeface="Consolas" panose="020B0609020204030204" pitchFamily="49" charset="0"/>
              </a:rPr>
              <a:t> = </a:t>
            </a:r>
            <a:r>
              <a:rPr lang="en-US" sz="1350" err="1">
                <a:latin typeface="Consolas" panose="020B0609020204030204" pitchFamily="49" charset="0"/>
                <a:cs typeface="Consolas" panose="020B0609020204030204" pitchFamily="49" charset="0"/>
              </a:rPr>
              <a:t>pmx_bloq</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cens</a:t>
            </a:r>
            <a:r>
              <a:rPr lang="en-US" sz="1350">
                <a:latin typeface="Consolas" panose="020B0609020204030204" pitchFamily="49" charset="0"/>
                <a:cs typeface="Consolas" panose="020B0609020204030204" pitchFamily="49" charset="0"/>
              </a:rPr>
              <a:t> = "BLQ"))</a:t>
            </a:r>
          </a:p>
          <a:p>
            <a:endParaRPr lang="en-US" sz="1350">
              <a:latin typeface="Consolas" panose="020B0609020204030204" pitchFamily="49" charset="0"/>
              <a:cs typeface="Consolas" panose="020B0609020204030204" pitchFamily="49" charset="0"/>
            </a:endParaRPr>
          </a:p>
          <a:p>
            <a:r>
              <a:rPr lang="en-US" sz="1350" err="1">
                <a:cs typeface="Consolas" panose="020B0609020204030204" pitchFamily="49" charset="0"/>
              </a:rPr>
              <a:t>ctr</a:t>
            </a:r>
            <a:r>
              <a:rPr lang="en-US" sz="135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pmx_plot_individual</a:t>
            </a:r>
            <a:r>
              <a:rPr lang="en-US" sz="1350">
                <a:solidFill>
                  <a:schemeClr val="accent1"/>
                </a:solidFill>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0033" y="368867"/>
            <a:ext cx="3852420" cy="4630212"/>
          </a:xfrm>
          <a:prstGeom prst="rect">
            <a:avLst/>
          </a:prstGeom>
        </p:spPr>
      </p:pic>
      <p:sp>
        <p:nvSpPr>
          <p:cNvPr id="9" name="TextBox 8"/>
          <p:cNvSpPr txBox="1"/>
          <p:nvPr/>
        </p:nvSpPr>
        <p:spPr>
          <a:xfrm>
            <a:off x="541045" y="4340632"/>
            <a:ext cx="2650084" cy="461665"/>
          </a:xfrm>
          <a:prstGeom prst="rect">
            <a:avLst/>
          </a:prstGeom>
          <a:noFill/>
        </p:spPr>
        <p:txBody>
          <a:bodyPr wrap="none" rtlCol="0">
            <a:spAutoFit/>
          </a:bodyPr>
          <a:lstStyle/>
          <a:p>
            <a:r>
              <a:rPr lang="en-US" sz="1200"/>
              <a:t>*BLOQ: below limit of quantification</a:t>
            </a:r>
          </a:p>
          <a:p>
            <a:r>
              <a:rPr lang="en-US" sz="1200"/>
              <a:t>**ULOQ: upper limit of quantification</a:t>
            </a:r>
          </a:p>
        </p:txBody>
      </p:sp>
      <p:sp>
        <p:nvSpPr>
          <p:cNvPr id="11" name="Content Placeholder 2"/>
          <p:cNvSpPr txBox="1">
            <a:spLocks/>
          </p:cNvSpPr>
          <p:nvPr/>
        </p:nvSpPr>
        <p:spPr>
          <a:xfrm>
            <a:off x="457200" y="2721125"/>
            <a:ext cx="4495800" cy="301990"/>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Works similarly with ULOQ** data.</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25</a:t>
            </a:fld>
            <a:endParaRPr lang="uk-UA"/>
          </a:p>
        </p:txBody>
      </p:sp>
    </p:spTree>
    <p:extLst>
      <p:ext uri="{BB962C8B-B14F-4D97-AF65-F5344CB8AC3E}">
        <p14:creationId xmlns:p14="http://schemas.microsoft.com/office/powerpoint/2010/main" val="57717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Cheat Sheet</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26</a:t>
            </a:fld>
            <a:endParaRPr lang="uk-UA"/>
          </a:p>
        </p:txBody>
      </p:sp>
      <p:pic>
        <p:nvPicPr>
          <p:cNvPr id="3" name="Picture 2"/>
          <p:cNvPicPr>
            <a:picLocks noChangeAspect="1"/>
          </p:cNvPicPr>
          <p:nvPr/>
        </p:nvPicPr>
        <p:blipFill>
          <a:blip r:embed="rId3"/>
          <a:stretch>
            <a:fillRect/>
          </a:stretch>
        </p:blipFill>
        <p:spPr>
          <a:xfrm>
            <a:off x="58737" y="986710"/>
            <a:ext cx="4419601" cy="3424667"/>
          </a:xfrm>
          <a:prstGeom prst="rect">
            <a:avLst/>
          </a:prstGeom>
        </p:spPr>
      </p:pic>
      <p:pic>
        <p:nvPicPr>
          <p:cNvPr id="4" name="Picture 3"/>
          <p:cNvPicPr>
            <a:picLocks noChangeAspect="1"/>
          </p:cNvPicPr>
          <p:nvPr/>
        </p:nvPicPr>
        <p:blipFill>
          <a:blip r:embed="rId4"/>
          <a:stretch>
            <a:fillRect/>
          </a:stretch>
        </p:blipFill>
        <p:spPr>
          <a:xfrm>
            <a:off x="4495800" y="887639"/>
            <a:ext cx="4572000" cy="3553593"/>
          </a:xfrm>
          <a:prstGeom prst="rect">
            <a:avLst/>
          </a:prstGeom>
        </p:spPr>
      </p:pic>
      <p:sp>
        <p:nvSpPr>
          <p:cNvPr id="7" name="Rectangle 6">
            <a:extLst>
              <a:ext uri="{FF2B5EF4-FFF2-40B4-BE49-F238E27FC236}">
                <a16:creationId xmlns:a16="http://schemas.microsoft.com/office/drawing/2014/main" id="{61F068C8-162F-4066-853D-7B7612100D4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540840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Documentation &amp; Help</a:t>
            </a:r>
          </a:p>
        </p:txBody>
      </p:sp>
      <p:sp>
        <p:nvSpPr>
          <p:cNvPr id="3" name="Content Placeholder 2"/>
          <p:cNvSpPr>
            <a:spLocks noGrp="1"/>
          </p:cNvSpPr>
          <p:nvPr>
            <p:ph idx="1"/>
          </p:nvPr>
        </p:nvSpPr>
        <p:spPr>
          <a:xfrm>
            <a:off x="457200" y="1178378"/>
            <a:ext cx="8229600" cy="3374572"/>
          </a:xfrm>
        </p:spPr>
        <p:txBody>
          <a:bodyPr vert="horz" lIns="0" tIns="0" rIns="0" bIns="0" spcCol="182880" rtlCol="0" anchor="t">
            <a:normAutofit/>
          </a:bodyPr>
          <a:lstStyle/>
          <a:p>
            <a:r>
              <a:rPr lang="en-US" sz="2000"/>
              <a:t>Version available on GitHub and CRAN </a:t>
            </a:r>
          </a:p>
          <a:p>
            <a:r>
              <a:rPr lang="en-US" sz="2000"/>
              <a:t>Documentation &amp; Training Material on </a:t>
            </a:r>
            <a:r>
              <a:rPr lang="en-US" sz="2000" err="1"/>
              <a:t>Github</a:t>
            </a:r>
            <a:endParaRPr lang="en-US" sz="2000"/>
          </a:p>
          <a:p>
            <a:pPr marL="171450" lvl="1" indent="0">
              <a:buNone/>
            </a:pPr>
            <a:r>
              <a:rPr lang="en-US" sz="1800">
                <a:hlinkClick r:id="rId3"/>
              </a:rPr>
              <a:t>https://github.com/ggPMXdevelopment/ggPMX</a:t>
            </a:r>
            <a:endParaRPr lang="en-US" sz="1800"/>
          </a:p>
          <a:p>
            <a:r>
              <a:rPr lang="en-US" sz="2000"/>
              <a:t>Cheat Sheet</a:t>
            </a:r>
          </a:p>
          <a:p>
            <a:r>
              <a:rPr lang="en-US" sz="2000"/>
              <a:t>Vignette (User Guide)</a:t>
            </a:r>
          </a:p>
        </p:txBody>
      </p:sp>
      <p:pic>
        <p:nvPicPr>
          <p:cNvPr id="8" name="Picture 7"/>
          <p:cNvPicPr>
            <a:picLocks noChangeAspect="1"/>
          </p:cNvPicPr>
          <p:nvPr/>
        </p:nvPicPr>
        <p:blipFill>
          <a:blip r:embed="rId4"/>
          <a:stretch>
            <a:fillRect/>
          </a:stretch>
        </p:blipFill>
        <p:spPr>
          <a:xfrm>
            <a:off x="5836082" y="342900"/>
            <a:ext cx="3097104" cy="410131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27</a:t>
            </a:fld>
            <a:endParaRPr lang="uk-UA"/>
          </a:p>
        </p:txBody>
      </p:sp>
      <p:sp>
        <p:nvSpPr>
          <p:cNvPr id="9" name="Rectangle 8">
            <a:extLst>
              <a:ext uri="{FF2B5EF4-FFF2-40B4-BE49-F238E27FC236}">
                <a16:creationId xmlns:a16="http://schemas.microsoft.com/office/drawing/2014/main" id="{76374975-448B-43B5-A7E7-4FC30B0C74B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41840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97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Backup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465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a:t>Compatible with NONMEM, Monolix, and nlmixr </a:t>
            </a:r>
            <a:endParaRPr lang="en-US" sz="2400"/>
          </a:p>
        </p:txBody>
      </p:sp>
      <p:sp>
        <p:nvSpPr>
          <p:cNvPr id="17" name="Content Placeholder 16"/>
          <p:cNvSpPr>
            <a:spLocks noGrp="1"/>
          </p:cNvSpPr>
          <p:nvPr>
            <p:ph idx="1"/>
          </p:nvPr>
        </p:nvSpPr>
        <p:spPr>
          <a:xfrm>
            <a:off x="2590800" y="1371375"/>
            <a:ext cx="6096000" cy="3105375"/>
          </a:xfrm>
        </p:spPr>
        <p:txBody>
          <a:bodyPr>
            <a:normAutofit/>
          </a:bodyPr>
          <a:lstStyle/>
          <a:p>
            <a:pPr algn="just"/>
            <a:r>
              <a:rPr lang="en-US" b="1"/>
              <a:t>Consistent</a:t>
            </a:r>
            <a:r>
              <a:rPr lang="en-US"/>
              <a:t>, </a:t>
            </a:r>
            <a:r>
              <a:rPr lang="en-US" b="1"/>
              <a:t>reproducible</a:t>
            </a:r>
            <a:r>
              <a:rPr lang="en-US"/>
              <a:t> and </a:t>
            </a:r>
            <a:r>
              <a:rPr lang="en-US" b="1"/>
              <a:t>efficient</a:t>
            </a:r>
            <a:r>
              <a:rPr lang="en-US"/>
              <a:t> workflow</a:t>
            </a:r>
          </a:p>
          <a:p>
            <a:pPr algn="just"/>
            <a:r>
              <a:rPr lang="en-US" b="1"/>
              <a:t>Automated generation </a:t>
            </a:r>
            <a:r>
              <a:rPr lang="en-US"/>
              <a:t>of PDF, Word or PNG outputs for reporting purpose</a:t>
            </a:r>
          </a:p>
          <a:p>
            <a:pPr algn="just"/>
            <a:r>
              <a:rPr lang="en-US"/>
              <a:t>Advanced Features for </a:t>
            </a:r>
            <a:r>
              <a:rPr lang="en-US" b="1"/>
              <a:t>customization</a:t>
            </a:r>
            <a:r>
              <a:rPr lang="en-US"/>
              <a:t> and </a:t>
            </a:r>
            <a:r>
              <a:rPr lang="en-US" b="1"/>
              <a:t>stratification</a:t>
            </a:r>
          </a:p>
          <a:p>
            <a:pPr algn="just"/>
            <a:r>
              <a:rPr lang="en-US"/>
              <a:t>High quality graphics, ready-to-use in </a:t>
            </a:r>
            <a:r>
              <a:rPr lang="en-US" b="1"/>
              <a:t>submission documents and publications</a:t>
            </a:r>
            <a:endParaRPr lang="en-US"/>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ectangle 4"/>
          <p:cNvSpPr/>
          <p:nvPr/>
        </p:nvSpPr>
        <p:spPr>
          <a:xfrm rot="19924756">
            <a:off x="521183" y="1063983"/>
            <a:ext cx="732916" cy="411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0" name="Picture 19"/>
          <p:cNvPicPr>
            <a:picLocks noChangeAspect="1"/>
          </p:cNvPicPr>
          <p:nvPr/>
        </p:nvPicPr>
        <p:blipFill rotWithShape="1">
          <a:blip r:embed="rId3"/>
          <a:srcRect l="52861" t="61905" r="8694" b="23809"/>
          <a:stretch/>
        </p:blipFill>
        <p:spPr>
          <a:xfrm>
            <a:off x="486447" y="1278952"/>
            <a:ext cx="1742928" cy="653598"/>
          </a:xfrm>
          <a:prstGeom prst="rect">
            <a:avLst/>
          </a:prstGeom>
        </p:spPr>
      </p:pic>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a:t>
            </a:fld>
            <a:endParaRPr lang="uk-UA"/>
          </a:p>
        </p:txBody>
      </p:sp>
      <p:sp>
        <p:nvSpPr>
          <p:cNvPr id="9" name="Rectangle 8">
            <a:extLst>
              <a:ext uri="{FF2B5EF4-FFF2-40B4-BE49-F238E27FC236}">
                <a16:creationId xmlns:a16="http://schemas.microsoft.com/office/drawing/2014/main" id="{B79E36AE-2F1C-4A0F-945E-8C0CF7C6ED8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8392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Life before ggPMX</a:t>
            </a:r>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20" name="TextBox 19"/>
          <p:cNvSpPr txBox="1"/>
          <p:nvPr/>
        </p:nvSpPr>
        <p:spPr>
          <a:xfrm>
            <a:off x="3620610" y="1504950"/>
            <a:ext cx="511679" cy="215444"/>
          </a:xfrm>
          <a:prstGeom prst="rect">
            <a:avLst/>
          </a:prstGeom>
          <a:noFill/>
        </p:spPr>
        <p:txBody>
          <a:bodyPr wrap="none" rtlCol="0">
            <a:spAutoFit/>
          </a:bodyPr>
          <a:lstStyle/>
          <a:p>
            <a:r>
              <a:rPr lang="en-US" sz="800"/>
              <a:t>Irina B.</a:t>
            </a:r>
            <a:endParaRPr lang="en-US" sz="1600"/>
          </a:p>
        </p:txBody>
      </p:sp>
      <p:sp>
        <p:nvSpPr>
          <p:cNvPr id="24" name="TextBox 23"/>
          <p:cNvSpPr txBox="1"/>
          <p:nvPr/>
        </p:nvSpPr>
        <p:spPr>
          <a:xfrm>
            <a:off x="4667527" y="1828393"/>
            <a:ext cx="587020" cy="215444"/>
          </a:xfrm>
          <a:prstGeom prst="rect">
            <a:avLst/>
          </a:prstGeom>
          <a:noFill/>
        </p:spPr>
        <p:txBody>
          <a:bodyPr wrap="none" rtlCol="0">
            <a:spAutoFit/>
          </a:bodyPr>
          <a:lstStyle/>
          <a:p>
            <a:r>
              <a:rPr lang="en-US" sz="800"/>
              <a:t>Bruno B.</a:t>
            </a:r>
            <a:endParaRPr lang="en-US" sz="1600"/>
          </a:p>
        </p:txBody>
      </p:sp>
      <p:sp>
        <p:nvSpPr>
          <p:cNvPr id="5" name="Rounded Rectangular Callout 4"/>
          <p:cNvSpPr/>
          <p:nvPr/>
        </p:nvSpPr>
        <p:spPr>
          <a:xfrm>
            <a:off x="4667527" y="1376289"/>
            <a:ext cx="4190999" cy="452104"/>
          </a:xfrm>
          <a:prstGeom prst="wedgeRoundRectCallout">
            <a:avLst>
              <a:gd name="adj1" fmla="val 54152"/>
              <a:gd name="adj2" fmla="val 864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Hi Irina, how can I help you?</a:t>
            </a:r>
          </a:p>
        </p:txBody>
      </p:sp>
      <p:sp>
        <p:nvSpPr>
          <p:cNvPr id="43" name="Rounded Rectangular Callout 42"/>
          <p:cNvSpPr/>
          <p:nvPr/>
        </p:nvSpPr>
        <p:spPr>
          <a:xfrm>
            <a:off x="4667527" y="2308005"/>
            <a:ext cx="4190999" cy="492345"/>
          </a:xfrm>
          <a:prstGeom prst="wedgeRoundRectCallout">
            <a:avLst>
              <a:gd name="adj1" fmla="val 54465"/>
              <a:gd name="adj2" fmla="val 8484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How many files to be validated?</a:t>
            </a:r>
          </a:p>
        </p:txBody>
      </p:sp>
      <p:sp>
        <p:nvSpPr>
          <p:cNvPr id="44" name="Rounded Rectangular Callout 43"/>
          <p:cNvSpPr/>
          <p:nvPr/>
        </p:nvSpPr>
        <p:spPr>
          <a:xfrm>
            <a:off x="4672938" y="3181350"/>
            <a:ext cx="4185589" cy="493922"/>
          </a:xfrm>
          <a:prstGeom prst="wedgeRoundRectCallout">
            <a:avLst>
              <a:gd name="adj1" fmla="val 53685"/>
              <a:gd name="adj2" fmla="val 78261"/>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By when do you need the validation?</a:t>
            </a:r>
          </a:p>
        </p:txBody>
      </p:sp>
      <p:sp>
        <p:nvSpPr>
          <p:cNvPr id="45" name="Rounded Rectangular Callout 44"/>
          <p:cNvSpPr/>
          <p:nvPr/>
        </p:nvSpPr>
        <p:spPr>
          <a:xfrm>
            <a:off x="4667528" y="4016966"/>
            <a:ext cx="4191000" cy="475460"/>
          </a:xfrm>
          <a:prstGeom prst="wedgeRoundRectCallout">
            <a:avLst>
              <a:gd name="adj1" fmla="val 54336"/>
              <a:gd name="adj2" fmla="val 8841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Impossible! I have to prepare the Basel M&amp;S talk...</a:t>
            </a:r>
          </a:p>
        </p:txBody>
      </p:sp>
      <p:sp>
        <p:nvSpPr>
          <p:cNvPr id="46" name="Rounded Rectangular Callout 45"/>
          <p:cNvSpPr/>
          <p:nvPr/>
        </p:nvSpPr>
        <p:spPr>
          <a:xfrm>
            <a:off x="455396" y="1047750"/>
            <a:ext cx="3659404" cy="452104"/>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Hi Bruno, I need help!</a:t>
            </a:r>
          </a:p>
        </p:txBody>
      </p:sp>
      <p:sp>
        <p:nvSpPr>
          <p:cNvPr id="47" name="Rounded Rectangular Callout 46"/>
          <p:cNvSpPr/>
          <p:nvPr/>
        </p:nvSpPr>
        <p:spPr>
          <a:xfrm>
            <a:off x="455396" y="1885950"/>
            <a:ext cx="3659404" cy="623451"/>
          </a:xfrm>
          <a:prstGeom prst="wedgeRoundRectCallout">
            <a:avLst>
              <a:gd name="adj1" fmla="val -59024"/>
              <a:gd name="adj2" fmla="val 85925"/>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Can you perform the validation of the diagnostic plots for the coming submission?</a:t>
            </a:r>
          </a:p>
        </p:txBody>
      </p:sp>
      <p:sp>
        <p:nvSpPr>
          <p:cNvPr id="48" name="Rounded Rectangular Callout 47"/>
          <p:cNvSpPr/>
          <p:nvPr/>
        </p:nvSpPr>
        <p:spPr>
          <a:xfrm>
            <a:off x="455396" y="2876550"/>
            <a:ext cx="3659404" cy="508626"/>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I have 5 models; about 300 lines for each model...</a:t>
            </a:r>
          </a:p>
        </p:txBody>
      </p:sp>
      <p:sp>
        <p:nvSpPr>
          <p:cNvPr id="50" name="Rounded Rectangular Callout 49"/>
          <p:cNvSpPr/>
          <p:nvPr/>
        </p:nvSpPr>
        <p:spPr>
          <a:xfrm>
            <a:off x="455395" y="3714750"/>
            <a:ext cx="3676893" cy="452104"/>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Ideally in next 24 hours!</a:t>
            </a:r>
          </a:p>
        </p:txBody>
      </p:sp>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30</a:t>
            </a:fld>
            <a:endParaRPr lang="uk-UA"/>
          </a:p>
        </p:txBody>
      </p:sp>
    </p:spTree>
    <p:extLst>
      <p:ext uri="{BB962C8B-B14F-4D97-AF65-F5344CB8AC3E}">
        <p14:creationId xmlns:p14="http://schemas.microsoft.com/office/powerpoint/2010/main" val="3217598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Life with ggPMX</a:t>
            </a:r>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ounded Rectangular Callout 4"/>
          <p:cNvSpPr/>
          <p:nvPr/>
        </p:nvSpPr>
        <p:spPr>
          <a:xfrm>
            <a:off x="4667527" y="1376289"/>
            <a:ext cx="4190999" cy="452104"/>
          </a:xfrm>
          <a:prstGeom prst="wedgeRoundRectCallout">
            <a:avLst>
              <a:gd name="adj1" fmla="val 54152"/>
              <a:gd name="adj2" fmla="val 864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Hi Irina, how can I help you?</a:t>
            </a:r>
          </a:p>
        </p:txBody>
      </p:sp>
      <p:sp>
        <p:nvSpPr>
          <p:cNvPr id="43" name="Rounded Rectangular Callout 42"/>
          <p:cNvSpPr/>
          <p:nvPr/>
        </p:nvSpPr>
        <p:spPr>
          <a:xfrm>
            <a:off x="4667527" y="2308005"/>
            <a:ext cx="4190999" cy="492345"/>
          </a:xfrm>
          <a:prstGeom prst="wedgeRoundRectCallout">
            <a:avLst>
              <a:gd name="adj1" fmla="val 54465"/>
              <a:gd name="adj2" fmla="val 8484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How many files to be validated?</a:t>
            </a:r>
          </a:p>
        </p:txBody>
      </p:sp>
      <p:sp>
        <p:nvSpPr>
          <p:cNvPr id="44" name="Rounded Rectangular Callout 43"/>
          <p:cNvSpPr/>
          <p:nvPr/>
        </p:nvSpPr>
        <p:spPr>
          <a:xfrm>
            <a:off x="4672938" y="3181350"/>
            <a:ext cx="4185589" cy="493922"/>
          </a:xfrm>
          <a:prstGeom prst="wedgeRoundRectCallout">
            <a:avLst>
              <a:gd name="adj1" fmla="val 53685"/>
              <a:gd name="adj2" fmla="val 78261"/>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By when do you need the validation?</a:t>
            </a:r>
          </a:p>
        </p:txBody>
      </p:sp>
      <p:sp>
        <p:nvSpPr>
          <p:cNvPr id="45" name="Rounded Rectangular Callout 44"/>
          <p:cNvSpPr/>
          <p:nvPr/>
        </p:nvSpPr>
        <p:spPr>
          <a:xfrm>
            <a:off x="4667528" y="4016966"/>
            <a:ext cx="4191000" cy="475460"/>
          </a:xfrm>
          <a:prstGeom prst="wedgeRoundRectCallout">
            <a:avLst>
              <a:gd name="adj1" fmla="val 54336"/>
              <a:gd name="adj2" fmla="val 8841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a:t>Done!</a:t>
            </a:r>
          </a:p>
        </p:txBody>
      </p:sp>
      <p:sp>
        <p:nvSpPr>
          <p:cNvPr id="46" name="Rounded Rectangular Callout 45"/>
          <p:cNvSpPr/>
          <p:nvPr/>
        </p:nvSpPr>
        <p:spPr>
          <a:xfrm>
            <a:off x="455396" y="1047750"/>
            <a:ext cx="3659404" cy="452104"/>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Hi Bruno, I need help!</a:t>
            </a:r>
          </a:p>
        </p:txBody>
      </p:sp>
      <p:sp>
        <p:nvSpPr>
          <p:cNvPr id="47" name="Rounded Rectangular Callout 46"/>
          <p:cNvSpPr/>
          <p:nvPr/>
        </p:nvSpPr>
        <p:spPr>
          <a:xfrm>
            <a:off x="455396" y="1885950"/>
            <a:ext cx="3659404" cy="623451"/>
          </a:xfrm>
          <a:prstGeom prst="wedgeRoundRectCallout">
            <a:avLst>
              <a:gd name="adj1" fmla="val -59024"/>
              <a:gd name="adj2" fmla="val 85925"/>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Can you perform the validation of the diagnostic plots for the coming submission?</a:t>
            </a:r>
          </a:p>
        </p:txBody>
      </p:sp>
      <p:sp>
        <p:nvSpPr>
          <p:cNvPr id="48" name="Rounded Rectangular Callout 47"/>
          <p:cNvSpPr/>
          <p:nvPr/>
        </p:nvSpPr>
        <p:spPr>
          <a:xfrm>
            <a:off x="455396" y="2876550"/>
            <a:ext cx="3659404" cy="508626"/>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I used ggPMX on 5 models.</a:t>
            </a:r>
          </a:p>
        </p:txBody>
      </p:sp>
      <p:sp>
        <p:nvSpPr>
          <p:cNvPr id="50" name="Rounded Rectangular Callout 49"/>
          <p:cNvSpPr/>
          <p:nvPr/>
        </p:nvSpPr>
        <p:spPr>
          <a:xfrm>
            <a:off x="455395" y="3714750"/>
            <a:ext cx="3676893" cy="452104"/>
          </a:xfrm>
          <a:prstGeom prst="wedgeRoundRectCallout">
            <a:avLst>
              <a:gd name="adj1" fmla="val -57989"/>
              <a:gd name="adj2" fmla="val 97207"/>
              <a:gd name="adj3" fmla="val 16667"/>
            </a:avLst>
          </a:prstGeom>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a:r>
              <a:rPr lang="en-US" sz="1400"/>
              <a:t>Ideally in next 24 hours!</a:t>
            </a:r>
          </a:p>
        </p:txBody>
      </p:sp>
      <p:sp>
        <p:nvSpPr>
          <p:cNvPr id="16" name="TextBox 15"/>
          <p:cNvSpPr txBox="1"/>
          <p:nvPr/>
        </p:nvSpPr>
        <p:spPr>
          <a:xfrm>
            <a:off x="3686028" y="1480804"/>
            <a:ext cx="478016" cy="215444"/>
          </a:xfrm>
          <a:prstGeom prst="rect">
            <a:avLst/>
          </a:prstGeom>
          <a:noFill/>
        </p:spPr>
        <p:txBody>
          <a:bodyPr wrap="none" rtlCol="0">
            <a:spAutoFit/>
          </a:bodyPr>
          <a:lstStyle/>
          <a:p>
            <a:r>
              <a:rPr lang="en-US" sz="800" b="1"/>
              <a:t>11h00</a:t>
            </a:r>
            <a:endParaRPr lang="en-US" sz="1600" b="1"/>
          </a:p>
        </p:txBody>
      </p:sp>
      <p:sp>
        <p:nvSpPr>
          <p:cNvPr id="17" name="TextBox 16"/>
          <p:cNvSpPr txBox="1"/>
          <p:nvPr/>
        </p:nvSpPr>
        <p:spPr>
          <a:xfrm>
            <a:off x="4620518" y="1840991"/>
            <a:ext cx="637282" cy="215444"/>
          </a:xfrm>
          <a:prstGeom prst="rect">
            <a:avLst/>
          </a:prstGeom>
          <a:noFill/>
        </p:spPr>
        <p:txBody>
          <a:bodyPr wrap="square" rtlCol="0">
            <a:spAutoFit/>
          </a:bodyPr>
          <a:lstStyle/>
          <a:p>
            <a:r>
              <a:rPr lang="en-US" sz="800" b="1"/>
              <a:t>11h02</a:t>
            </a:r>
            <a:endParaRPr lang="en-US" sz="1600" b="1"/>
          </a:p>
        </p:txBody>
      </p:sp>
      <p:sp>
        <p:nvSpPr>
          <p:cNvPr id="18" name="TextBox 17"/>
          <p:cNvSpPr txBox="1"/>
          <p:nvPr/>
        </p:nvSpPr>
        <p:spPr>
          <a:xfrm>
            <a:off x="3686028" y="2499699"/>
            <a:ext cx="478016" cy="215444"/>
          </a:xfrm>
          <a:prstGeom prst="rect">
            <a:avLst/>
          </a:prstGeom>
          <a:noFill/>
        </p:spPr>
        <p:txBody>
          <a:bodyPr wrap="none" rtlCol="0">
            <a:spAutoFit/>
          </a:bodyPr>
          <a:lstStyle/>
          <a:p>
            <a:r>
              <a:rPr lang="en-US" sz="800" b="1"/>
              <a:t>11h04</a:t>
            </a:r>
          </a:p>
        </p:txBody>
      </p:sp>
      <p:sp>
        <p:nvSpPr>
          <p:cNvPr id="19" name="TextBox 18"/>
          <p:cNvSpPr txBox="1"/>
          <p:nvPr/>
        </p:nvSpPr>
        <p:spPr>
          <a:xfrm>
            <a:off x="4627558" y="2805492"/>
            <a:ext cx="637282" cy="215444"/>
          </a:xfrm>
          <a:prstGeom prst="rect">
            <a:avLst/>
          </a:prstGeom>
          <a:noFill/>
        </p:spPr>
        <p:txBody>
          <a:bodyPr wrap="square" rtlCol="0">
            <a:spAutoFit/>
          </a:bodyPr>
          <a:lstStyle/>
          <a:p>
            <a:r>
              <a:rPr lang="en-US" sz="800" b="1"/>
              <a:t>11h06</a:t>
            </a:r>
          </a:p>
        </p:txBody>
      </p:sp>
      <p:sp>
        <p:nvSpPr>
          <p:cNvPr id="21" name="TextBox 20"/>
          <p:cNvSpPr txBox="1"/>
          <p:nvPr/>
        </p:nvSpPr>
        <p:spPr>
          <a:xfrm>
            <a:off x="3686028" y="3377297"/>
            <a:ext cx="478016" cy="215444"/>
          </a:xfrm>
          <a:prstGeom prst="rect">
            <a:avLst/>
          </a:prstGeom>
          <a:noFill/>
        </p:spPr>
        <p:txBody>
          <a:bodyPr wrap="none" rtlCol="0">
            <a:spAutoFit/>
          </a:bodyPr>
          <a:lstStyle/>
          <a:p>
            <a:r>
              <a:rPr lang="en-US" sz="800" b="1"/>
              <a:t>11h08</a:t>
            </a:r>
          </a:p>
        </p:txBody>
      </p:sp>
      <p:sp>
        <p:nvSpPr>
          <p:cNvPr id="22" name="TextBox 21"/>
          <p:cNvSpPr txBox="1"/>
          <p:nvPr/>
        </p:nvSpPr>
        <p:spPr>
          <a:xfrm>
            <a:off x="4620518" y="3640373"/>
            <a:ext cx="637282" cy="215444"/>
          </a:xfrm>
          <a:prstGeom prst="rect">
            <a:avLst/>
          </a:prstGeom>
          <a:noFill/>
        </p:spPr>
        <p:txBody>
          <a:bodyPr wrap="square" rtlCol="0">
            <a:spAutoFit/>
          </a:bodyPr>
          <a:lstStyle/>
          <a:p>
            <a:r>
              <a:rPr lang="en-US" sz="800" b="1"/>
              <a:t>11h10</a:t>
            </a:r>
          </a:p>
        </p:txBody>
      </p:sp>
      <p:sp>
        <p:nvSpPr>
          <p:cNvPr id="23" name="TextBox 22"/>
          <p:cNvSpPr txBox="1"/>
          <p:nvPr/>
        </p:nvSpPr>
        <p:spPr>
          <a:xfrm>
            <a:off x="3681457" y="4257281"/>
            <a:ext cx="478016" cy="215444"/>
          </a:xfrm>
          <a:prstGeom prst="rect">
            <a:avLst/>
          </a:prstGeom>
          <a:noFill/>
        </p:spPr>
        <p:txBody>
          <a:bodyPr wrap="none" rtlCol="0">
            <a:spAutoFit/>
          </a:bodyPr>
          <a:lstStyle/>
          <a:p>
            <a:r>
              <a:rPr lang="en-US" sz="800" b="1"/>
              <a:t>11h12</a:t>
            </a:r>
          </a:p>
        </p:txBody>
      </p:sp>
      <p:sp>
        <p:nvSpPr>
          <p:cNvPr id="25" name="TextBox 24"/>
          <p:cNvSpPr txBox="1"/>
          <p:nvPr/>
        </p:nvSpPr>
        <p:spPr>
          <a:xfrm>
            <a:off x="4605777" y="4545198"/>
            <a:ext cx="534702" cy="215444"/>
          </a:xfrm>
          <a:prstGeom prst="rect">
            <a:avLst/>
          </a:prstGeom>
          <a:noFill/>
        </p:spPr>
        <p:txBody>
          <a:bodyPr wrap="square" rtlCol="0">
            <a:spAutoFit/>
          </a:bodyPr>
          <a:lstStyle/>
          <a:p>
            <a:r>
              <a:rPr lang="en-US" sz="800" b="1"/>
              <a:t>11h22</a:t>
            </a:r>
          </a:p>
        </p:txBody>
      </p:sp>
      <p:sp>
        <p:nvSpPr>
          <p:cNvPr id="26" name="Right Arrow 25"/>
          <p:cNvSpPr/>
          <p:nvPr/>
        </p:nvSpPr>
        <p:spPr>
          <a:xfrm>
            <a:off x="4267200" y="4529318"/>
            <a:ext cx="410163" cy="2522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27" name="Right Arrow 26"/>
          <p:cNvSpPr/>
          <p:nvPr/>
        </p:nvSpPr>
        <p:spPr>
          <a:xfrm flipH="1">
            <a:off x="5074125" y="4529318"/>
            <a:ext cx="389692" cy="2522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a:p>
        </p:txBody>
      </p:sp>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31</a:t>
            </a:fld>
            <a:endParaRPr lang="uk-UA"/>
          </a:p>
        </p:txBody>
      </p:sp>
    </p:spTree>
    <p:extLst>
      <p:ext uri="{BB962C8B-B14F-4D97-AF65-F5344CB8AC3E}">
        <p14:creationId xmlns:p14="http://schemas.microsoft.com/office/powerpoint/2010/main" val="4224547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a:t>Reader</a:t>
            </a:r>
            <a:endParaRPr lang="en-US"/>
          </a:p>
          <a:p>
            <a:pPr lvl="1"/>
            <a:r>
              <a:rPr lang="en-US"/>
              <a:t>Reads model outputs from modeling software</a:t>
            </a:r>
          </a:p>
          <a:p>
            <a:pPr lvl="1"/>
            <a:r>
              <a:rPr lang="en-US"/>
              <a:t>Restructures them into standard format for internal processing</a:t>
            </a:r>
          </a:p>
          <a:p>
            <a:r>
              <a:rPr lang="en-US" b="1"/>
              <a:t>Generator</a:t>
            </a:r>
          </a:p>
          <a:p>
            <a:pPr lvl="1"/>
            <a:r>
              <a:rPr lang="en-US"/>
              <a:t>Processes outputs from Reader by generating diagnostic plots</a:t>
            </a:r>
          </a:p>
          <a:p>
            <a:r>
              <a:rPr lang="en-US" b="1"/>
              <a:t>Controller</a:t>
            </a:r>
          </a:p>
          <a:p>
            <a:pPr lvl="1"/>
            <a:r>
              <a:rPr lang="en-US">
                <a:solidFill>
                  <a:srgbClr val="FF0000"/>
                </a:solidFill>
              </a:rPr>
              <a:t>Serves as user interface</a:t>
            </a:r>
            <a:r>
              <a:rPr lang="en-US"/>
              <a:t> to ggPMX object</a:t>
            </a:r>
          </a:p>
          <a:p>
            <a:pPr lvl="1"/>
            <a:r>
              <a:rPr lang="en-US"/>
              <a:t>The user will call Generator functions via wrapper functions in the Controller to produce either all the default plots or selected plots of interest</a:t>
            </a:r>
          </a:p>
          <a:p>
            <a:pPr lvl="1"/>
            <a:r>
              <a:rPr lang="en-US"/>
              <a:t>User can edit the configuration and customize plots</a:t>
            </a:r>
          </a:p>
          <a:p>
            <a:r>
              <a:rPr lang="en-US" b="1"/>
              <a:t>Reporter</a:t>
            </a:r>
          </a:p>
          <a:p>
            <a:pPr lvl="1"/>
            <a:r>
              <a:rPr lang="en-US"/>
              <a:t>Generates graphs and tables into an output file (Word or PDF) with annotations</a:t>
            </a:r>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Object-oriented</a:t>
            </a:r>
          </a:p>
        </p:txBody>
      </p:sp>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32</a:t>
            </a:fld>
            <a:endParaRPr lang="uk-UA"/>
          </a:p>
        </p:txBody>
      </p:sp>
    </p:spTree>
    <p:extLst>
      <p:ext uri="{BB962C8B-B14F-4D97-AF65-F5344CB8AC3E}">
        <p14:creationId xmlns:p14="http://schemas.microsoft.com/office/powerpoint/2010/main" val="191491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NONMEM requirements for ggPMX</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NONMEM versions 7.2 and later</a:t>
            </a:r>
          </a:p>
          <a:p>
            <a:pPr marL="128588" indent="-128588">
              <a:spcAft>
                <a:spcPts val="450"/>
              </a:spcAft>
            </a:pPr>
            <a:r>
              <a:rPr lang="en-US" sz="1500">
                <a:cs typeface="Consolas" panose="020B0609020204030204" pitchFamily="49" charset="0"/>
              </a:rPr>
              <a:t>It’s recommended to name output tables according “</a:t>
            </a:r>
            <a:r>
              <a:rPr lang="en-US" sz="1500" err="1">
                <a:cs typeface="Consolas" panose="020B0609020204030204" pitchFamily="49" charset="0"/>
              </a:rPr>
              <a:t>sdtab</a:t>
            </a:r>
            <a:r>
              <a:rPr lang="en-US" sz="1500">
                <a:cs typeface="Consolas" panose="020B0609020204030204" pitchFamily="49" charset="0"/>
              </a:rPr>
              <a:t>, </a:t>
            </a:r>
            <a:r>
              <a:rPr lang="en-US" sz="1500" err="1">
                <a:cs typeface="Consolas" panose="020B0609020204030204" pitchFamily="49" charset="0"/>
              </a:rPr>
              <a:t>patab</a:t>
            </a:r>
            <a:r>
              <a:rPr lang="en-US" sz="1500">
                <a:cs typeface="Consolas" panose="020B0609020204030204" pitchFamily="49" charset="0"/>
              </a:rPr>
              <a:t>, </a:t>
            </a:r>
            <a:r>
              <a:rPr lang="en-US" sz="1500" err="1">
                <a:cs typeface="Consolas" panose="020B0609020204030204" pitchFamily="49" charset="0"/>
              </a:rPr>
              <a:t>cotab</a:t>
            </a:r>
            <a:r>
              <a:rPr lang="en-US" sz="1500">
                <a:cs typeface="Consolas" panose="020B0609020204030204" pitchFamily="49" charset="0"/>
              </a:rPr>
              <a:t>, </a:t>
            </a:r>
            <a:r>
              <a:rPr lang="en-US" sz="1500" err="1">
                <a:cs typeface="Consolas" panose="020B0609020204030204" pitchFamily="49" charset="0"/>
              </a:rPr>
              <a:t>catab</a:t>
            </a:r>
            <a:r>
              <a:rPr lang="en-US" sz="1500">
                <a:cs typeface="Consolas" panose="020B0609020204030204" pitchFamily="49" charset="0"/>
              </a:rPr>
              <a:t>” naming convention with a run number in the end (as for e.g. in </a:t>
            </a:r>
            <a:r>
              <a:rPr lang="en-US" sz="1500" err="1">
                <a:cs typeface="Consolas" panose="020B0609020204030204" pitchFamily="49" charset="0"/>
              </a:rPr>
              <a:t>xpose</a:t>
            </a:r>
            <a:r>
              <a:rPr lang="en-US" sz="1500">
                <a:cs typeface="Consolas" panose="020B0609020204030204" pitchFamily="49" charset="0"/>
              </a:rPr>
              <a:t>).</a:t>
            </a:r>
          </a:p>
        </p:txBody>
      </p:sp>
      <p:pic>
        <p:nvPicPr>
          <p:cNvPr id="6" name="Picture 5"/>
          <p:cNvPicPr>
            <a:picLocks noChangeAspect="1"/>
          </p:cNvPicPr>
          <p:nvPr/>
        </p:nvPicPr>
        <p:blipFill>
          <a:blip r:embed="rId3"/>
          <a:stretch>
            <a:fillRect/>
          </a:stretch>
        </p:blipFill>
        <p:spPr>
          <a:xfrm>
            <a:off x="457200" y="2647950"/>
            <a:ext cx="4267200" cy="2148234"/>
          </a:xfrm>
          <a:prstGeom prst="rect">
            <a:avLst/>
          </a:prstGeom>
          <a:ln>
            <a:solidFill>
              <a:schemeClr val="tx1"/>
            </a:solidFill>
          </a:ln>
        </p:spPr>
      </p:pic>
      <p:sp>
        <p:nvSpPr>
          <p:cNvPr id="8" name="Rectangle 7"/>
          <p:cNvSpPr/>
          <p:nvPr/>
        </p:nvSpPr>
        <p:spPr>
          <a:xfrm>
            <a:off x="1905000" y="28765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p:cNvSpPr/>
          <p:nvPr/>
        </p:nvSpPr>
        <p:spPr>
          <a:xfrm>
            <a:off x="1905000" y="34099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1905000" y="39433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9" name="Rectangle 18"/>
          <p:cNvSpPr/>
          <p:nvPr/>
        </p:nvSpPr>
        <p:spPr>
          <a:xfrm>
            <a:off x="1905000" y="44767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9" name="TextBox 8"/>
          <p:cNvSpPr txBox="1"/>
          <p:nvPr/>
        </p:nvSpPr>
        <p:spPr>
          <a:xfrm>
            <a:off x="381000" y="2266950"/>
            <a:ext cx="1146468" cy="369332"/>
          </a:xfrm>
          <a:prstGeom prst="rect">
            <a:avLst/>
          </a:prstGeom>
          <a:noFill/>
        </p:spPr>
        <p:txBody>
          <a:bodyPr wrap="none" rtlCol="0">
            <a:spAutoFit/>
          </a:bodyPr>
          <a:lstStyle/>
          <a:p>
            <a:r>
              <a:rPr lang="de-CH" err="1"/>
              <a:t>Example</a:t>
            </a:r>
            <a:r>
              <a:rPr lang="de-CH"/>
              <a:t>:</a:t>
            </a:r>
            <a:endParaRPr lang="en-US"/>
          </a:p>
        </p:txBody>
      </p:sp>
      <p:sp>
        <p:nvSpPr>
          <p:cNvPr id="20" name="TextBox 19"/>
          <p:cNvSpPr txBox="1"/>
          <p:nvPr/>
        </p:nvSpPr>
        <p:spPr>
          <a:xfrm>
            <a:off x="5105400" y="2571750"/>
            <a:ext cx="3640740" cy="646331"/>
          </a:xfrm>
          <a:prstGeom prst="rect">
            <a:avLst/>
          </a:prstGeom>
          <a:noFill/>
        </p:spPr>
        <p:txBody>
          <a:bodyPr wrap="none" rtlCol="0">
            <a:spAutoFit/>
          </a:bodyPr>
          <a:lstStyle/>
          <a:p>
            <a:r>
              <a:rPr lang="de-CH"/>
              <a:t>Run </a:t>
            </a:r>
            <a:r>
              <a:rPr lang="de-CH" err="1"/>
              <a:t>number</a:t>
            </a:r>
            <a:r>
              <a:rPr lang="de-CH"/>
              <a:t> </a:t>
            </a:r>
            <a:r>
              <a:rPr lang="de-CH" err="1"/>
              <a:t>can</a:t>
            </a:r>
            <a:r>
              <a:rPr lang="de-CH"/>
              <a:t> also </a:t>
            </a:r>
            <a:r>
              <a:rPr lang="de-CH" err="1"/>
              <a:t>be</a:t>
            </a:r>
            <a:r>
              <a:rPr lang="de-CH"/>
              <a:t> a </a:t>
            </a:r>
            <a:r>
              <a:rPr lang="de-CH" err="1"/>
              <a:t>string</a:t>
            </a:r>
            <a:r>
              <a:rPr lang="de-CH"/>
              <a:t>:</a:t>
            </a:r>
          </a:p>
          <a:p>
            <a:r>
              <a:rPr lang="de-CH"/>
              <a:t>e.g. «model3» </a:t>
            </a:r>
            <a:r>
              <a:rPr lang="de-CH">
                <a:sym typeface="Wingdings" panose="05000000000000000000" pitchFamily="2" charset="2"/>
              </a:rPr>
              <a:t></a:t>
            </a:r>
            <a:r>
              <a:rPr lang="de-CH"/>
              <a:t> «sdtabmodel3»</a:t>
            </a:r>
            <a:endParaRPr lang="en-US"/>
          </a:p>
        </p:txBody>
      </p:sp>
      <p:sp>
        <p:nvSpPr>
          <p:cNvPr id="7" name="Footer Placeholder 6"/>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33</a:t>
            </a:fld>
            <a:endParaRPr lang="uk-UA"/>
          </a:p>
        </p:txBody>
      </p:sp>
    </p:spTree>
    <p:extLst>
      <p:ext uri="{BB962C8B-B14F-4D97-AF65-F5344CB8AC3E}">
        <p14:creationId xmlns:p14="http://schemas.microsoft.com/office/powerpoint/2010/main" val="1977585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Monolix requirements to obtain all available diagnostic plots (1/3)</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Monolix versions 2016 and later</a:t>
            </a:r>
          </a:p>
          <a:p>
            <a:pPr marL="128588" indent="-128588">
              <a:spcAft>
                <a:spcPts val="450"/>
              </a:spcAft>
            </a:pPr>
            <a:r>
              <a:rPr lang="en-US" sz="1500">
                <a:cs typeface="Consolas" panose="020B0609020204030204" pitchFamily="49" charset="0"/>
              </a:rPr>
              <a:t>Run at least the following Monolix tasks: </a:t>
            </a:r>
          </a:p>
          <a:p>
            <a:pPr marL="300038" lvl="1" indent="-128588">
              <a:spcAft>
                <a:spcPts val="450"/>
              </a:spcAft>
            </a:pPr>
            <a:r>
              <a:rPr lang="en-US" sz="1200">
                <a:cs typeface="Consolas" panose="020B0609020204030204" pitchFamily="49" charset="0"/>
              </a:rPr>
              <a:t>POPULATION PARAMETERS</a:t>
            </a:r>
          </a:p>
          <a:p>
            <a:pPr marL="300038" lvl="1" indent="-128588">
              <a:spcAft>
                <a:spcPts val="450"/>
              </a:spcAft>
            </a:pPr>
            <a:r>
              <a:rPr lang="en-US" sz="1200">
                <a:cs typeface="Consolas" panose="020B0609020204030204" pitchFamily="49" charset="0"/>
              </a:rPr>
              <a:t>EBEs</a:t>
            </a:r>
          </a:p>
          <a:p>
            <a:pPr marL="300038" lvl="1" indent="-128588">
              <a:spcAft>
                <a:spcPts val="450"/>
              </a:spcAft>
            </a:pPr>
            <a:r>
              <a:rPr lang="en-US" sz="1200">
                <a:cs typeface="Consolas" panose="020B0609020204030204" pitchFamily="49" charset="0"/>
              </a:rPr>
              <a:t>STANDARD ERRORS</a:t>
            </a:r>
          </a:p>
          <a:p>
            <a:pPr marL="300038" lvl="1" indent="-128588">
              <a:spcAft>
                <a:spcPts val="450"/>
              </a:spcAft>
            </a:pPr>
            <a:r>
              <a:rPr lang="en-US" sz="1200">
                <a:cs typeface="Consolas" panose="020B0609020204030204" pitchFamily="49" charset="0"/>
              </a:rPr>
              <a:t>PLOTS</a:t>
            </a:r>
          </a:p>
        </p:txBody>
      </p:sp>
      <p:pic>
        <p:nvPicPr>
          <p:cNvPr id="7" name="Picture 6"/>
          <p:cNvPicPr>
            <a:picLocks noChangeAspect="1"/>
          </p:cNvPicPr>
          <p:nvPr/>
        </p:nvPicPr>
        <p:blipFill>
          <a:blip r:embed="rId3"/>
          <a:stretch>
            <a:fillRect/>
          </a:stretch>
        </p:blipFill>
        <p:spPr>
          <a:xfrm>
            <a:off x="1485900" y="3143250"/>
            <a:ext cx="6318379" cy="1508631"/>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34</a:t>
            </a:fld>
            <a:endParaRPr lang="uk-UA"/>
          </a:p>
        </p:txBody>
      </p:sp>
    </p:spTree>
    <p:extLst>
      <p:ext uri="{BB962C8B-B14F-4D97-AF65-F5344CB8AC3E}">
        <p14:creationId xmlns:p14="http://schemas.microsoft.com/office/powerpoint/2010/main" val="2526696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a:cs typeface="Consolas" panose="020B0609020204030204" pitchFamily="49" charset="0"/>
              </a:rPr>
              <a:t>Make sure to export charts data</a:t>
            </a:r>
          </a:p>
          <a:p>
            <a:pPr marL="300038" lvl="1" indent="-128588">
              <a:spcAft>
                <a:spcPts val="450"/>
              </a:spcAft>
            </a:pPr>
            <a:r>
              <a:rPr lang="en-US">
                <a:cs typeface="Consolas" panose="020B0609020204030204" pitchFamily="49" charset="0"/>
              </a:rPr>
              <a:t>Settings -&gt; Preferences -&gt; Export -&gt; switch on the </a:t>
            </a:r>
            <a:r>
              <a:rPr lang="en-US" b="1">
                <a:cs typeface="Consolas" panose="020B0609020204030204" pitchFamily="49" charset="0"/>
              </a:rPr>
              <a:t>Export charts data </a:t>
            </a:r>
            <a:r>
              <a:rPr lang="en-US">
                <a:cs typeface="Consolas" panose="020B0609020204030204" pitchFamily="49" charset="0"/>
              </a:rPr>
              <a:t>button</a:t>
            </a:r>
          </a:p>
        </p:txBody>
      </p:sp>
      <p:sp>
        <p:nvSpPr>
          <p:cNvPr id="2" name="Title 1"/>
          <p:cNvSpPr>
            <a:spLocks noGrp="1"/>
          </p:cNvSpPr>
          <p:nvPr>
            <p:ph type="title"/>
          </p:nvPr>
        </p:nvSpPr>
        <p:spPr>
          <a:xfrm>
            <a:off x="457200" y="342900"/>
            <a:ext cx="8382000" cy="720090"/>
          </a:xfrm>
        </p:spPr>
        <p:txBody>
          <a:bodyPr>
            <a:noAutofit/>
          </a:bodyPr>
          <a:lstStyle/>
          <a:p>
            <a:r>
              <a:rPr lang="en-US"/>
              <a:t>Monolix requirements to obtain all available diagnostic plots (2/3)</a:t>
            </a:r>
          </a:p>
        </p:txBody>
      </p:sp>
      <p:pic>
        <p:nvPicPr>
          <p:cNvPr id="10" name="Content Placeholder 9"/>
          <p:cNvPicPr>
            <a:picLocks noGrp="1" noChangeAspect="1"/>
          </p:cNvPicPr>
          <p:nvPr>
            <p:ph sz="half" idx="17"/>
          </p:nvPr>
        </p:nvPicPr>
        <p:blipFill>
          <a:blip r:embed="rId3"/>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15"/>
          </p:nvPr>
        </p:nvSpPr>
        <p:spPr/>
        <p:txBody>
          <a:bodyPr/>
          <a:lstStyle/>
          <a:p>
            <a:r>
              <a:rPr lang="pt-BR"/>
              <a:t>ggPMX</a:t>
            </a:r>
            <a:endParaRPr lang="en-US"/>
          </a:p>
        </p:txBody>
      </p:sp>
      <p:sp>
        <p:nvSpPr>
          <p:cNvPr id="6" name="Slide Number Placeholder 5"/>
          <p:cNvSpPr>
            <a:spLocks noGrp="1"/>
          </p:cNvSpPr>
          <p:nvPr>
            <p:ph type="sldNum" sz="quarter" idx="16"/>
          </p:nvPr>
        </p:nvSpPr>
        <p:spPr/>
        <p:txBody>
          <a:bodyPr/>
          <a:lstStyle/>
          <a:p>
            <a:fld id="{47547CF9-5B10-D24F-A8D7-45A9778164F7}" type="slidenum">
              <a:rPr lang="uk-UA" smtClean="0"/>
              <a:pPr/>
              <a:t>35</a:t>
            </a:fld>
            <a:endParaRPr lang="uk-UA"/>
          </a:p>
        </p:txBody>
      </p:sp>
    </p:spTree>
    <p:extLst>
      <p:ext uri="{BB962C8B-B14F-4D97-AF65-F5344CB8AC3E}">
        <p14:creationId xmlns:p14="http://schemas.microsoft.com/office/powerpoint/2010/main" val="100164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a:t>Monolix requirements to obtain all available diagnostic plots (3/3)</a:t>
            </a:r>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a:cs typeface="Consolas" panose="020B0609020204030204" pitchFamily="49" charset="0"/>
              </a:rPr>
              <a:t>Select at least the following plots to be displayed and saved: </a:t>
            </a:r>
          </a:p>
          <a:p>
            <a:pPr marL="300038" lvl="1" indent="-128588">
              <a:spcAft>
                <a:spcPts val="450"/>
              </a:spcAft>
            </a:pPr>
            <a:r>
              <a:rPr lang="en-US" sz="1200" b="1">
                <a:cs typeface="Consolas" panose="020B0609020204030204" pitchFamily="49" charset="0"/>
              </a:rPr>
              <a:t>individual fits</a:t>
            </a:r>
            <a:r>
              <a:rPr lang="en-US" sz="1200">
                <a:cs typeface="Consolas" panose="020B0609020204030204" pitchFamily="49" charset="0"/>
              </a:rPr>
              <a:t> and </a:t>
            </a:r>
          </a:p>
          <a:p>
            <a:pPr marL="300038" lvl="1" indent="-128588">
              <a:spcAft>
                <a:spcPts val="450"/>
              </a:spcAft>
            </a:pPr>
            <a:r>
              <a:rPr lang="en-US" sz="1200" b="1">
                <a:cs typeface="Consolas" panose="020B0609020204030204" pitchFamily="49" charset="0"/>
              </a:rPr>
              <a:t>scatter plot of the residuals</a:t>
            </a:r>
            <a:endParaRPr lang="en-US" sz="1200"/>
          </a:p>
          <a:p>
            <a:r>
              <a:rPr lang="en-US" sz="1500"/>
              <a:t>If some Monolix output files are missing, ggPMX produces a warning and the corresponding plot won’t be available in the Controller.</a:t>
            </a:r>
          </a:p>
        </p:txBody>
      </p:sp>
      <p:pic>
        <p:nvPicPr>
          <p:cNvPr id="6" name="Picture 5"/>
          <p:cNvPicPr>
            <a:picLocks noChangeAspect="1"/>
          </p:cNvPicPr>
          <p:nvPr/>
        </p:nvPicPr>
        <p:blipFill>
          <a:blip r:embed="rId3"/>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6"/>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36</a:t>
            </a:fld>
            <a:endParaRPr lang="uk-UA"/>
          </a:p>
        </p:txBody>
      </p:sp>
    </p:spTree>
    <p:extLst>
      <p:ext uri="{BB962C8B-B14F-4D97-AF65-F5344CB8AC3E}">
        <p14:creationId xmlns:p14="http://schemas.microsoft.com/office/powerpoint/2010/main" val="2790428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693319"/>
          </a:xfrm>
          <a:prstGeom prst="rect">
            <a:avLst/>
          </a:prstGeom>
          <a:solidFill>
            <a:schemeClr val="accent4">
              <a:lumMod val="20000"/>
              <a:lumOff val="80000"/>
            </a:schemeClr>
          </a:solidFill>
        </p:spPr>
        <p:txBody>
          <a:bodyPr wrap="square">
            <a:spAutoFit/>
          </a:bodyPr>
          <a:lstStyle/>
          <a:p>
            <a:r>
              <a:rPr lang="en-US" sz="1200" b="1"/>
              <a:t>library</a:t>
            </a:r>
            <a:r>
              <a:rPr lang="en-US" sz="1200"/>
              <a:t>(</a:t>
            </a:r>
            <a:r>
              <a:rPr lang="en-US" sz="1200" err="1"/>
              <a:t>ggPMX</a:t>
            </a:r>
            <a:r>
              <a:rPr lang="en-US" sz="1200"/>
              <a:t>) </a:t>
            </a:r>
          </a:p>
          <a:p>
            <a:r>
              <a:rPr lang="en-US" sz="1200" b="1"/>
              <a:t>library</a:t>
            </a:r>
            <a:r>
              <a:rPr lang="en-US" sz="1200"/>
              <a:t>(</a:t>
            </a:r>
            <a:r>
              <a:rPr lang="en-US" sz="1200" err="1"/>
              <a:t>nlmixr</a:t>
            </a:r>
            <a:r>
              <a:rPr lang="en-US" sz="1200"/>
              <a:t>)</a:t>
            </a:r>
          </a:p>
          <a:p>
            <a:endParaRPr lang="en-US" sz="1200"/>
          </a:p>
          <a:p>
            <a:endParaRPr lang="en-US" sz="1200">
              <a:solidFill>
                <a:srgbClr val="000000"/>
              </a:solidFill>
              <a:latin typeface="Consolas" panose="020B0609020204030204" pitchFamily="49" charset="0"/>
              <a:cs typeface="Consolas" panose="020B0609020204030204" pitchFamily="49" charset="0"/>
            </a:endParaRPr>
          </a:p>
          <a:p>
            <a:endParaRPr lang="en-US" sz="1200"/>
          </a:p>
          <a:p>
            <a:r>
              <a:rPr lang="en-US" sz="1200" err="1"/>
              <a:t>one.compartment</a:t>
            </a:r>
            <a:r>
              <a:rPr lang="en-US" sz="1200"/>
              <a:t> &lt;- </a:t>
            </a:r>
            <a:r>
              <a:rPr lang="en-US" sz="1200" b="1"/>
              <a:t>function</a:t>
            </a:r>
            <a:r>
              <a:rPr lang="en-US" sz="1200"/>
              <a:t>() { </a:t>
            </a:r>
            <a:r>
              <a:rPr lang="en-US" sz="1200" b="1" err="1"/>
              <a:t>ini</a:t>
            </a:r>
            <a:r>
              <a:rPr lang="en-US" sz="1200"/>
              <a:t>({ </a:t>
            </a:r>
            <a:r>
              <a:rPr lang="en-US" sz="1200" err="1"/>
              <a:t>tka</a:t>
            </a:r>
            <a:r>
              <a:rPr lang="en-US" sz="1200"/>
              <a:t> &lt;- 0.45 </a:t>
            </a:r>
            <a:r>
              <a:rPr lang="en-US" sz="1200" i="1"/>
              <a:t># Log Ka</a:t>
            </a:r>
            <a:r>
              <a:rPr lang="en-US" sz="1200"/>
              <a:t> </a:t>
            </a:r>
            <a:r>
              <a:rPr lang="en-US" sz="1200" err="1"/>
              <a:t>tcl</a:t>
            </a:r>
            <a:r>
              <a:rPr lang="en-US" sz="1200"/>
              <a:t> &lt;- 1 </a:t>
            </a:r>
            <a:r>
              <a:rPr lang="en-US" sz="1200" i="1"/>
              <a:t># Log Cl</a:t>
            </a:r>
            <a:r>
              <a:rPr lang="en-US" sz="1200"/>
              <a:t> tv &lt;- 3.45 </a:t>
            </a:r>
            <a:r>
              <a:rPr lang="en-US" sz="1200" i="1"/>
              <a:t># Log V</a:t>
            </a:r>
            <a:r>
              <a:rPr lang="en-US" sz="1200"/>
              <a:t> </a:t>
            </a:r>
            <a:r>
              <a:rPr lang="en-US" sz="1200" err="1"/>
              <a:t>eta.ka</a:t>
            </a:r>
            <a:r>
              <a:rPr lang="en-US" sz="1200"/>
              <a:t> ~ 0.6 </a:t>
            </a:r>
            <a:r>
              <a:rPr lang="en-US" sz="1200" err="1"/>
              <a:t>eta.cl</a:t>
            </a:r>
            <a:r>
              <a:rPr lang="en-US" sz="1200"/>
              <a:t> ~ 0.3 </a:t>
            </a:r>
            <a:r>
              <a:rPr lang="en-US" sz="1200" err="1"/>
              <a:t>eta.v</a:t>
            </a:r>
            <a:r>
              <a:rPr lang="en-US" sz="1200"/>
              <a:t> ~ 0.1 </a:t>
            </a:r>
            <a:r>
              <a:rPr lang="en-US" sz="1200" err="1"/>
              <a:t>add.sd</a:t>
            </a:r>
            <a:r>
              <a:rPr lang="en-US" sz="1200"/>
              <a:t> &lt;- 0.7 }) </a:t>
            </a:r>
            <a:r>
              <a:rPr lang="en-US" sz="1200" b="1"/>
              <a:t>model</a:t>
            </a:r>
            <a:r>
              <a:rPr lang="en-US" sz="1200"/>
              <a:t>({ ka &lt;- </a:t>
            </a:r>
            <a:r>
              <a:rPr lang="en-US" sz="1200" b="1"/>
              <a:t>exp</a:t>
            </a:r>
            <a:r>
              <a:rPr lang="en-US" sz="1200"/>
              <a:t>(</a:t>
            </a:r>
            <a:r>
              <a:rPr lang="en-US" sz="1200" err="1"/>
              <a:t>tka</a:t>
            </a:r>
            <a:r>
              <a:rPr lang="en-US" sz="1200"/>
              <a:t> + </a:t>
            </a:r>
            <a:r>
              <a:rPr lang="en-US" sz="1200" err="1"/>
              <a:t>eta.ka</a:t>
            </a:r>
            <a:r>
              <a:rPr lang="en-US" sz="1200"/>
              <a:t>) cl &lt;- </a:t>
            </a:r>
            <a:r>
              <a:rPr lang="en-US" sz="1200" b="1"/>
              <a:t>exp</a:t>
            </a:r>
            <a:r>
              <a:rPr lang="en-US" sz="1200"/>
              <a:t>(</a:t>
            </a:r>
            <a:r>
              <a:rPr lang="en-US" sz="1200" err="1"/>
              <a:t>tcl</a:t>
            </a:r>
            <a:r>
              <a:rPr lang="en-US" sz="1200"/>
              <a:t> + </a:t>
            </a:r>
            <a:r>
              <a:rPr lang="en-US" sz="1200" err="1"/>
              <a:t>eta.cl</a:t>
            </a:r>
            <a:r>
              <a:rPr lang="en-US" sz="1200"/>
              <a:t>) v &lt;- </a:t>
            </a:r>
            <a:r>
              <a:rPr lang="en-US" sz="1200" b="1"/>
              <a:t>exp</a:t>
            </a:r>
            <a:r>
              <a:rPr lang="en-US" sz="1200"/>
              <a:t>(tv + </a:t>
            </a:r>
            <a:r>
              <a:rPr lang="en-US" sz="1200" err="1"/>
              <a:t>eta.v</a:t>
            </a:r>
            <a:r>
              <a:rPr lang="en-US" sz="1200"/>
              <a:t>) d/</a:t>
            </a:r>
            <a:r>
              <a:rPr lang="en-US" sz="1200" b="1"/>
              <a:t>dt</a:t>
            </a:r>
            <a:r>
              <a:rPr lang="en-US" sz="1200"/>
              <a:t>(depot) = -ka * depot d/</a:t>
            </a:r>
            <a:r>
              <a:rPr lang="en-US" sz="1200" b="1"/>
              <a:t>dt</a:t>
            </a:r>
            <a:r>
              <a:rPr lang="en-US" sz="1200"/>
              <a:t>(center) = ka * depot - cl / v * center cp = center / v cp ~ </a:t>
            </a:r>
            <a:r>
              <a:rPr lang="en-US" sz="1200" b="1"/>
              <a:t>add</a:t>
            </a:r>
            <a:r>
              <a:rPr lang="en-US" sz="1200"/>
              <a:t>(</a:t>
            </a:r>
            <a:r>
              <a:rPr lang="en-US" sz="1200" err="1"/>
              <a:t>add.sd</a:t>
            </a:r>
            <a:r>
              <a:rPr lang="en-US" sz="1200"/>
              <a:t>) }) }</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solidFill>
                  <a:srgbClr val="000000"/>
                </a:solidFill>
                <a:latin typeface="Consolas" panose="020B0609020204030204" pitchFamily="49" charset="0"/>
                <a:cs typeface="Consolas" panose="020B0609020204030204" pitchFamily="49" charset="0"/>
              </a:rPr>
              <a:t>fit &lt;- nlmixr(</a:t>
            </a:r>
            <a:r>
              <a:rPr lang="en-US" sz="1200" err="1">
                <a:solidFill>
                  <a:srgbClr val="214A88"/>
                </a:solidFill>
                <a:latin typeface="Consolas" panose="020B0609020204030204" pitchFamily="49" charset="0"/>
                <a:cs typeface="Consolas" panose="020B0609020204030204" pitchFamily="49" charset="0"/>
              </a:rPr>
              <a:t>one.compartment</a:t>
            </a:r>
            <a:r>
              <a:rPr lang="en-US" sz="1200">
                <a:solidFill>
                  <a:srgbClr val="000000"/>
                </a:solidFill>
                <a:latin typeface="Consolas" panose="020B0609020204030204" pitchFamily="49" charset="0"/>
                <a:cs typeface="Consolas" panose="020B0609020204030204" pitchFamily="49" charset="0"/>
              </a:rPr>
              <a:t>, </a:t>
            </a:r>
            <a:r>
              <a:rPr lang="en-US" sz="1200">
                <a:solidFill>
                  <a:srgbClr val="214A88"/>
                </a:solidFill>
                <a:latin typeface="Consolas" panose="020B0609020204030204" pitchFamily="49" charset="0"/>
                <a:cs typeface="Consolas" panose="020B0609020204030204" pitchFamily="49" charset="0"/>
              </a:rPr>
              <a:t>data</a:t>
            </a:r>
            <a:r>
              <a:rPr lang="en-US" sz="1200">
                <a:solidFill>
                  <a:srgbClr val="000000"/>
                </a:solidFill>
                <a:latin typeface="Consolas" panose="020B0609020204030204" pitchFamily="49" charset="0"/>
                <a:cs typeface="Consolas" panose="020B0609020204030204" pitchFamily="49" charset="0"/>
              </a:rPr>
              <a:t>, </a:t>
            </a:r>
            <a:r>
              <a:rPr lang="en-US" sz="1200" err="1">
                <a:solidFill>
                  <a:srgbClr val="000000"/>
                </a:solidFill>
                <a:latin typeface="Consolas" panose="020B0609020204030204" pitchFamily="49" charset="0"/>
                <a:cs typeface="Consolas" panose="020B0609020204030204" pitchFamily="49" charset="0"/>
              </a:rPr>
              <a:t>est</a:t>
            </a:r>
            <a:r>
              <a:rPr lang="en-US" sz="1200">
                <a:solidFill>
                  <a:srgbClr val="000000"/>
                </a:solidFill>
                <a:latin typeface="Consolas" panose="020B0609020204030204" pitchFamily="49" charset="0"/>
                <a:cs typeface="Consolas" panose="020B0609020204030204" pitchFamily="49" charset="0"/>
              </a:rPr>
              <a:t>=</a:t>
            </a:r>
            <a:r>
              <a:rPr lang="en-US" sz="1200">
                <a:solidFill>
                  <a:srgbClr val="4F9A05"/>
                </a:solidFill>
                <a:latin typeface="Consolas" panose="020B0609020204030204" pitchFamily="49" charset="0"/>
                <a:cs typeface="Consolas" panose="020B0609020204030204" pitchFamily="49" charset="0"/>
              </a:rPr>
              <a:t> "</a:t>
            </a:r>
            <a:r>
              <a:rPr lang="en-US" sz="1200" err="1">
                <a:solidFill>
                  <a:srgbClr val="4F9A05"/>
                </a:solidFill>
                <a:latin typeface="Consolas" panose="020B0609020204030204" pitchFamily="49" charset="0"/>
                <a:cs typeface="Consolas" panose="020B0609020204030204" pitchFamily="49" charset="0"/>
              </a:rPr>
              <a:t>saem</a:t>
            </a:r>
            <a:r>
              <a:rPr lang="en-US" sz="1200">
                <a:solidFill>
                  <a:srgbClr val="4F9A05"/>
                </a:solidFill>
                <a:latin typeface="Consolas" panose="020B0609020204030204" pitchFamily="49" charset="0"/>
                <a:cs typeface="Consolas" panose="020B0609020204030204" pitchFamily="49" charset="0"/>
              </a:rPr>
              <a:t>" ,</a:t>
            </a:r>
            <a:r>
              <a:rPr lang="en-US" sz="1200">
                <a:solidFill>
                  <a:srgbClr val="000000"/>
                </a:solidFill>
                <a:latin typeface="Consolas" panose="020B0609020204030204" pitchFamily="49" charset="0"/>
                <a:cs typeface="Consolas" panose="020B0609020204030204" pitchFamily="49" charset="0"/>
              </a:rPr>
              <a:t>control=list(print=0))</a:t>
            </a:r>
          </a:p>
          <a:p>
            <a:r>
              <a:rPr lang="en-US" sz="1200" err="1">
                <a:solidFill>
                  <a:srgbClr val="000000"/>
                </a:solidFill>
                <a:latin typeface="Consolas" panose="020B0609020204030204" pitchFamily="49" charset="0"/>
                <a:cs typeface="Consolas" panose="020B0609020204030204" pitchFamily="49" charset="0"/>
              </a:rPr>
              <a:t>saveRDS</a:t>
            </a:r>
            <a:r>
              <a:rPr lang="en-US" sz="1200">
                <a:solidFill>
                  <a:srgbClr val="000000"/>
                </a:solidFill>
                <a:latin typeface="Consolas" panose="020B0609020204030204" pitchFamily="49" charset="0"/>
                <a:cs typeface="Consolas" panose="020B0609020204030204" pitchFamily="49" charset="0"/>
              </a:rPr>
              <a:t>(fit,"</a:t>
            </a:r>
            <a:r>
              <a:rPr lang="en-US" sz="1200" err="1">
                <a:solidFill>
                  <a:srgbClr val="000000"/>
                </a:solidFill>
                <a:latin typeface="Consolas" panose="020B0609020204030204" pitchFamily="49" charset="0"/>
                <a:cs typeface="Consolas" panose="020B0609020204030204" pitchFamily="49" charset="0"/>
              </a:rPr>
              <a:t>fit.rds</a:t>
            </a:r>
            <a:r>
              <a:rPr lang="en-US" sz="1200">
                <a:solidFill>
                  <a:srgbClr val="000000"/>
                </a:solidFill>
                <a:latin typeface="Consolas" panose="020B0609020204030204" pitchFamily="49" charset="0"/>
                <a:cs typeface="Consolas" panose="020B0609020204030204" pitchFamily="49" charset="0"/>
              </a:rPr>
              <a:t>")</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solidFill>
                  <a:srgbClr val="000000"/>
                </a:solidFill>
                <a:latin typeface="Consolas" panose="020B0609020204030204" pitchFamily="49" charset="0"/>
                <a:cs typeface="Consolas" panose="020B0609020204030204" pitchFamily="49" charset="0"/>
              </a:rPr>
              <a:t>ctr = </a:t>
            </a:r>
            <a:r>
              <a:rPr lang="en-US" sz="1200" b="1" err="1">
                <a:solidFill>
                  <a:srgbClr val="214A88"/>
                </a:solidFill>
                <a:latin typeface="Consolas" panose="020B0609020204030204" pitchFamily="49" charset="0"/>
                <a:cs typeface="Consolas" panose="020B0609020204030204" pitchFamily="49" charset="0"/>
              </a:rPr>
              <a:t>pmx_nlmxir</a:t>
            </a:r>
            <a:r>
              <a:rPr lang="en-US" sz="1200">
                <a:solidFill>
                  <a:srgbClr val="000000"/>
                </a:solidFill>
                <a:latin typeface="Consolas" panose="020B0609020204030204" pitchFamily="49" charset="0"/>
                <a:cs typeface="Consolas" panose="020B0609020204030204" pitchFamily="49" charset="0"/>
              </a:rPr>
              <a:t>(</a:t>
            </a:r>
            <a:r>
              <a:rPr lang="en-US" sz="1200">
                <a:solidFill>
                  <a:srgbClr val="214A88"/>
                </a:solidFill>
                <a:latin typeface="Consolas" panose="020B0609020204030204" pitchFamily="49" charset="0"/>
                <a:cs typeface="Consolas" panose="020B0609020204030204" pitchFamily="49" charset="0"/>
              </a:rPr>
              <a:t>fit, </a:t>
            </a:r>
            <a:r>
              <a:rPr lang="en-US" sz="1200" err="1">
                <a:solidFill>
                  <a:srgbClr val="214A88"/>
                </a:solidFill>
                <a:latin typeface="Consolas" panose="020B0609020204030204" pitchFamily="49" charset="0"/>
                <a:cs typeface="Consolas" panose="020B0609020204030204" pitchFamily="49" charset="0"/>
              </a:rPr>
              <a:t>vpc</a:t>
            </a:r>
            <a:r>
              <a:rPr lang="en-US" sz="1200">
                <a:solidFill>
                  <a:srgbClr val="214A88"/>
                </a:solidFill>
                <a:latin typeface="Consolas" panose="020B0609020204030204" pitchFamily="49" charset="0"/>
                <a:cs typeface="Consolas" panose="020B0609020204030204" pitchFamily="49" charset="0"/>
              </a:rPr>
              <a:t>=</a:t>
            </a:r>
            <a:r>
              <a:rPr lang="en-US" sz="1200">
                <a:solidFill>
                  <a:srgbClr val="4F9A05"/>
                </a:solidFill>
                <a:latin typeface="Consolas" panose="020B0609020204030204" pitchFamily="49" charset="0"/>
                <a:cs typeface="Consolas" panose="020B0609020204030204" pitchFamily="49" charset="0"/>
              </a:rPr>
              <a:t> FALSE</a:t>
            </a:r>
            <a:r>
              <a:rPr lang="en-US" sz="1200">
                <a:solidFill>
                  <a:srgbClr val="000000"/>
                </a:solidFill>
                <a:latin typeface="Consolas" panose="020B0609020204030204" pitchFamily="49" charset="0"/>
                <a:cs typeface="Consolas" panose="020B0609020204030204" pitchFamily="49" charset="0"/>
              </a:rPr>
              <a:t>)</a:t>
            </a:r>
          </a:p>
          <a:p>
            <a:r>
              <a:rPr lang="en-US" sz="1200">
                <a:solidFill>
                  <a:srgbClr val="24292E"/>
                </a:solidFill>
                <a:latin typeface="SFMono-Regular"/>
              </a:rPr>
              <a:t>ctr %</a:t>
            </a:r>
            <a:r>
              <a:rPr lang="en-US" sz="1200">
                <a:solidFill>
                  <a:srgbClr val="D73A49"/>
                </a:solidFill>
                <a:latin typeface="SFMono-Regular"/>
              </a:rPr>
              <a:t>&gt;</a:t>
            </a:r>
            <a:r>
              <a:rPr lang="en-US" sz="1200">
                <a:solidFill>
                  <a:srgbClr val="24292E"/>
                </a:solidFill>
                <a:latin typeface="SFMono-Regular"/>
              </a:rPr>
              <a:t>% </a:t>
            </a:r>
            <a:r>
              <a:rPr lang="en-US" sz="1200" err="1">
                <a:solidFill>
                  <a:srgbClr val="24292E"/>
                </a:solidFill>
                <a:latin typeface="SFMono-Regular"/>
              </a:rPr>
              <a:t>pmx_report</a:t>
            </a:r>
            <a:r>
              <a:rPr lang="en-US" sz="1200">
                <a:solidFill>
                  <a:srgbClr val="24292E"/>
                </a:solidFill>
                <a:latin typeface="SFMono-Regular"/>
              </a:rPr>
              <a:t>(</a:t>
            </a:r>
            <a:r>
              <a:rPr lang="en-US" sz="1200">
                <a:solidFill>
                  <a:srgbClr val="032F62"/>
                </a:solidFill>
                <a:latin typeface="SFMono-Regular"/>
              </a:rPr>
              <a:t>"</a:t>
            </a:r>
            <a:r>
              <a:rPr lang="en-US" sz="1200" err="1">
                <a:solidFill>
                  <a:srgbClr val="032F62"/>
                </a:solidFill>
                <a:latin typeface="SFMono-Regular"/>
              </a:rPr>
              <a:t>nlmixr_report</a:t>
            </a:r>
            <a:r>
              <a:rPr lang="en-US" sz="1200">
                <a:solidFill>
                  <a:srgbClr val="032F62"/>
                </a:solidFill>
                <a:latin typeface="SFMono-Regular"/>
              </a:rPr>
              <a:t>"</a:t>
            </a:r>
            <a:r>
              <a:rPr lang="en-US" sz="1200">
                <a:solidFill>
                  <a:srgbClr val="24292E"/>
                </a:solidFill>
                <a:latin typeface="SFMono-Regular"/>
              </a:rPr>
              <a:t>,</a:t>
            </a:r>
            <a:r>
              <a:rPr lang="en-US" sz="1200">
                <a:solidFill>
                  <a:srgbClr val="032F62"/>
                </a:solidFill>
                <a:latin typeface="SFMono-Regular"/>
              </a:rPr>
              <a:t>"."</a:t>
            </a:r>
            <a:r>
              <a:rPr lang="en-US" sz="1200">
                <a:solidFill>
                  <a:srgbClr val="24292E"/>
                </a:solidFill>
                <a:latin typeface="SFMono-Regular"/>
              </a:rPr>
              <a:t>)</a:t>
            </a:r>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229420"/>
            <a:ext cx="8229600" cy="960919"/>
          </a:xfrm>
        </p:spPr>
        <p:txBody>
          <a:bodyPr>
            <a:normAutofit fontScale="90000"/>
          </a:bodyPr>
          <a:lstStyle/>
          <a:p>
            <a:r>
              <a:rPr lang="en-US"/>
              <a:t>How to create a controller? </a:t>
            </a:r>
            <a:r>
              <a:rPr lang="en-US" err="1">
                <a:solidFill>
                  <a:schemeClr val="accent2"/>
                </a:solidFill>
              </a:rPr>
              <a:t>nlmixr</a:t>
            </a:r>
            <a:r>
              <a:rPr lang="en-US">
                <a:solidFill>
                  <a:schemeClr val="accent2"/>
                </a:solidFill>
              </a:rPr>
              <a:t> (1/2) </a:t>
            </a:r>
            <a:br>
              <a:rPr lang="en-US"/>
            </a:br>
            <a:r>
              <a:rPr lang="en-US" b="0" err="1"/>
              <a:t>nlmixr</a:t>
            </a:r>
            <a:r>
              <a:rPr lang="en-US" b="0"/>
              <a:t> example: </a:t>
            </a:r>
            <a:r>
              <a:rPr lang="en-US" b="0" err="1"/>
              <a:t>pmx_nlmxir</a:t>
            </a:r>
            <a:r>
              <a:rPr lang="en-US" b="0"/>
              <a:t>()</a:t>
            </a:r>
            <a:endParaRPr lang="en-US">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#Define the one compartmental model for </a:t>
            </a:r>
            <a:r>
              <a:rPr lang="en-US" sz="1600" err="1"/>
              <a:t>nlmixr</a:t>
            </a:r>
            <a:endParaRPr lang="en-US" sz="160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#Use </a:t>
            </a:r>
            <a:r>
              <a:rPr lang="en-US" sz="1600" err="1">
                <a:solidFill>
                  <a:schemeClr val="bg1"/>
                </a:solidFill>
                <a:latin typeface="Consolas" panose="020B0609020204030204" pitchFamily="49" charset="0"/>
                <a:cs typeface="Consolas" panose="020B0609020204030204" pitchFamily="49" charset="0"/>
              </a:rPr>
              <a:t>nlmixr</a:t>
            </a:r>
            <a:r>
              <a:rPr lang="en-US" sz="160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#Create the controller function</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37</a:t>
            </a:fld>
            <a:endParaRPr lang="uk-UA"/>
          </a:p>
        </p:txBody>
      </p:sp>
    </p:spTree>
    <p:extLst>
      <p:ext uri="{BB962C8B-B14F-4D97-AF65-F5344CB8AC3E}">
        <p14:creationId xmlns:p14="http://schemas.microsoft.com/office/powerpoint/2010/main" val="202991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416320"/>
          </a:xfrm>
          <a:prstGeom prst="rect">
            <a:avLst/>
          </a:prstGeom>
          <a:solidFill>
            <a:schemeClr val="accent4">
              <a:lumMod val="20000"/>
              <a:lumOff val="80000"/>
            </a:schemeClr>
          </a:solidFill>
        </p:spPr>
        <p:txBody>
          <a:bodyPr wrap="square">
            <a:spAutoFit/>
          </a:bodyPr>
          <a:lstStyle/>
          <a:p>
            <a:endParaRPr lang="en-US" sz="1200"/>
          </a:p>
          <a:p>
            <a:endParaRPr lang="en-US" sz="1200">
              <a:solidFill>
                <a:srgbClr val="000000"/>
              </a:solidFill>
              <a:latin typeface="Consolas" panose="020B0609020204030204" pitchFamily="49" charset="0"/>
              <a:cs typeface="Consolas" panose="020B0609020204030204" pitchFamily="49" charset="0"/>
            </a:endParaRPr>
          </a:p>
          <a:p>
            <a:endParaRPr lang="en-US" sz="1400"/>
          </a:p>
          <a:p>
            <a:r>
              <a:rPr lang="en-US" sz="1400"/>
              <a:t>fit &lt;- </a:t>
            </a:r>
            <a:r>
              <a:rPr lang="en-US" sz="1400" b="1" err="1"/>
              <a:t>readRDS</a:t>
            </a:r>
            <a:r>
              <a:rPr lang="en-US" sz="1400"/>
              <a:t>("</a:t>
            </a:r>
            <a:r>
              <a:rPr lang="en-US" sz="1400" err="1"/>
              <a:t>fit.rds</a:t>
            </a:r>
            <a:r>
              <a:rPr lang="en-US" sz="1400"/>
              <a:t>") </a:t>
            </a:r>
          </a:p>
          <a:p>
            <a:r>
              <a:rPr lang="en-US" sz="1400" b="1"/>
              <a:t>print</a:t>
            </a:r>
            <a:r>
              <a:rPr lang="en-US" sz="1400"/>
              <a:t>(fit)</a:t>
            </a:r>
            <a:endParaRPr lang="en-US" sz="14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t>fit </a:t>
            </a:r>
            <a:r>
              <a:rPr lang="en-US" sz="1200">
                <a:solidFill>
                  <a:srgbClr val="666666"/>
                </a:solidFill>
              </a:rPr>
              <a:t>%&gt;%</a:t>
            </a:r>
            <a:r>
              <a:rPr lang="en-US" sz="1200"/>
              <a:t> </a:t>
            </a:r>
            <a:r>
              <a:rPr lang="en-US" sz="1200" b="1" err="1">
                <a:solidFill>
                  <a:srgbClr val="007020"/>
                </a:solidFill>
              </a:rPr>
              <a:t>pmx_nlmixr</a:t>
            </a:r>
            <a:r>
              <a:rPr lang="en-US" sz="1200"/>
              <a:t>(</a:t>
            </a:r>
            <a:r>
              <a:rPr lang="en-US" sz="1200" err="1">
                <a:solidFill>
                  <a:srgbClr val="902000"/>
                </a:solidFill>
              </a:rPr>
              <a:t>vpc</a:t>
            </a:r>
            <a:r>
              <a:rPr lang="en-US" sz="1200">
                <a:solidFill>
                  <a:srgbClr val="902000"/>
                </a:solidFill>
              </a:rPr>
              <a:t> =</a:t>
            </a:r>
            <a:r>
              <a:rPr lang="en-US" sz="1200"/>
              <a:t> </a:t>
            </a:r>
            <a:r>
              <a:rPr lang="en-US" sz="1200">
                <a:solidFill>
                  <a:srgbClr val="007020"/>
                </a:solidFill>
              </a:rPr>
              <a:t>FALSE</a:t>
            </a:r>
            <a:r>
              <a:rPr lang="en-US" sz="1200"/>
              <a:t>) -&gt;</a:t>
            </a:r>
            <a:r>
              <a:rPr lang="en-US" sz="1200" i="1">
                <a:solidFill>
                  <a:srgbClr val="60A0B0"/>
                </a:solidFill>
              </a:rPr>
              <a:t>.</a:t>
            </a:r>
            <a:r>
              <a:rPr lang="en-US" sz="1200"/>
              <a:t> ctr</a:t>
            </a: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r>
              <a:rPr lang="en-US" sz="1200"/>
              <a:t>ctr </a:t>
            </a:r>
            <a:r>
              <a:rPr lang="en-US" sz="1200">
                <a:solidFill>
                  <a:srgbClr val="666666"/>
                </a:solidFill>
              </a:rPr>
              <a:t>%&gt;%</a:t>
            </a:r>
            <a:r>
              <a:rPr lang="en-US" sz="1200">
                <a:solidFill>
                  <a:srgbClr val="4070A0"/>
                </a:solidFill>
              </a:rPr>
              <a:t> </a:t>
            </a:r>
            <a:r>
              <a:rPr lang="en-US" sz="1200" err="1"/>
              <a:t>pmx_plot_dv_pred</a:t>
            </a:r>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a:p>
            <a:endParaRPr lang="en-US" sz="120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342900"/>
            <a:ext cx="8229600" cy="960919"/>
          </a:xfrm>
        </p:spPr>
        <p:txBody>
          <a:bodyPr/>
          <a:lstStyle/>
          <a:p>
            <a:r>
              <a:rPr lang="en-US"/>
              <a:t>Controller creation </a:t>
            </a:r>
            <a:br>
              <a:rPr lang="en-US"/>
            </a:br>
            <a:r>
              <a:rPr lang="en-US" sz="2000">
                <a:solidFill>
                  <a:schemeClr val="accent2"/>
                </a:solidFill>
              </a:rPr>
              <a:t>nlmixr (2/2)</a:t>
            </a:r>
            <a:endParaRPr lang="en-US">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307658" y="1216237"/>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#Read the fit function into the system</a:t>
            </a:r>
          </a:p>
        </p:txBody>
      </p:sp>
      <p:sp>
        <p:nvSpPr>
          <p:cNvPr id="8" name="Rectangle 7">
            <a:extLst>
              <a:ext uri="{FF2B5EF4-FFF2-40B4-BE49-F238E27FC236}">
                <a16:creationId xmlns:a16="http://schemas.microsoft.com/office/drawing/2014/main" id="{7052A852-F737-B341-9BE0-9ED29078CC29}"/>
              </a:ext>
            </a:extLst>
          </p:cNvPr>
          <p:cNvSpPr/>
          <p:nvPr/>
        </p:nvSpPr>
        <p:spPr>
          <a:xfrm>
            <a:off x="306388" y="2283473"/>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a:t>
            </a:r>
            <a:r>
              <a:rPr lang="en-US"/>
              <a:t>The </a:t>
            </a:r>
            <a:r>
              <a:rPr lang="en-US" sz="1600"/>
              <a:t>fit</a:t>
            </a:r>
            <a:r>
              <a:rPr lang="en-US"/>
              <a:t> object is a </a:t>
            </a:r>
            <a:r>
              <a:rPr lang="en-US" err="1"/>
              <a:t>nlmixr</a:t>
            </a:r>
            <a:r>
              <a:rPr lang="en-US"/>
              <a:t> fit; You can read it into the </a:t>
            </a:r>
            <a:r>
              <a:rPr lang="en-US" err="1"/>
              <a:t>nlmixr</a:t>
            </a:r>
            <a:r>
              <a:rPr lang="en-US"/>
              <a:t> controller by:</a:t>
            </a:r>
            <a:endParaRPr lang="en-US" sz="160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91E53860-19CE-BC45-82B1-ACA958909F38}"/>
              </a:ext>
            </a:extLst>
          </p:cNvPr>
          <p:cNvSpPr/>
          <p:nvPr/>
        </p:nvSpPr>
        <p:spPr>
          <a:xfrm>
            <a:off x="306388" y="3263127"/>
            <a:ext cx="5789612"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#Obtain the diagnostic plots as before </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38</a:t>
            </a:fld>
            <a:endParaRPr lang="uk-UA"/>
          </a:p>
        </p:txBody>
      </p:sp>
    </p:spTree>
    <p:extLst>
      <p:ext uri="{BB962C8B-B14F-4D97-AF65-F5344CB8AC3E}">
        <p14:creationId xmlns:p14="http://schemas.microsoft.com/office/powerpoint/2010/main" val="3594642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42901"/>
            <a:ext cx="8229600" cy="639864"/>
          </a:xfrm>
        </p:spPr>
        <p:txBody>
          <a:bodyPr>
            <a:normAutofit/>
          </a:bodyPr>
          <a:lstStyle/>
          <a:p>
            <a:r>
              <a:rPr lang="en-US"/>
              <a:t>How to customize the report?</a:t>
            </a:r>
          </a:p>
        </p:txBody>
      </p:sp>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39</a:t>
            </a:fld>
            <a:endParaRPr lang="uk-UA"/>
          </a:p>
        </p:txBody>
      </p:sp>
      <p:sp>
        <p:nvSpPr>
          <p:cNvPr id="7" name="Rectangle 6"/>
          <p:cNvSpPr/>
          <p:nvPr/>
        </p:nvSpPr>
        <p:spPr>
          <a:xfrm>
            <a:off x="457077" y="1173096"/>
            <a:ext cx="8233759" cy="3303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latin typeface="Consolas" panose="020B0609020204030204" pitchFamily="49" charset="0"/>
                <a:cs typeface="Consolas" panose="020B0609020204030204" pitchFamily="49" charset="0"/>
              </a:rPr>
              <a:t>pmx_report() - </a:t>
            </a:r>
            <a:r>
              <a:rPr lang="en-US" sz="1000">
                <a:solidFill>
                  <a:schemeClr val="tx1"/>
                </a:solidFill>
              </a:rPr>
              <a:t>[Arguments]: </a:t>
            </a:r>
            <a:r>
              <a:rPr lang="en-US" sz="1000" i="1">
                <a:solidFill>
                  <a:schemeClr val="tx1"/>
                </a:solidFill>
              </a:rPr>
              <a:t>ctr, name, save_dir, format, template, footnote, edit, title,...</a:t>
            </a:r>
          </a:p>
          <a:p>
            <a:pPr algn="just">
              <a:spcAft>
                <a:spcPts val="600"/>
              </a:spcAft>
            </a:pPr>
            <a:r>
              <a:rPr lang="en-US" sz="1000">
                <a:solidFill>
                  <a:schemeClr val="tx1"/>
                </a:solidFill>
              </a:rPr>
              <a:t>Three types of format (</a:t>
            </a:r>
            <a:r>
              <a:rPr lang="en-US" sz="1000" i="1">
                <a:solidFill>
                  <a:schemeClr val="tx1"/>
                </a:solidFill>
              </a:rPr>
              <a:t>format argument)</a:t>
            </a:r>
            <a:r>
              <a:rPr lang="en-US" sz="1000">
                <a:solidFill>
                  <a:schemeClr val="tx1"/>
                </a:solidFill>
              </a:rPr>
              <a:t> :</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report</a:t>
            </a:r>
            <a:r>
              <a:rPr lang="en-US" sz="1000">
                <a:solidFill>
                  <a:schemeClr val="tx1"/>
                </a:solidFill>
              </a:rPr>
              <a:t>”: produces </a:t>
            </a:r>
            <a:r>
              <a:rPr lang="en-US" sz="1000" i="1">
                <a:solidFill>
                  <a:schemeClr val="tx1"/>
                </a:solidFill>
              </a:rPr>
              <a:t>name.pdf</a:t>
            </a:r>
            <a:r>
              <a:rPr lang="en-US" sz="1000">
                <a:solidFill>
                  <a:schemeClr val="tx1"/>
                </a:solidFill>
              </a:rPr>
              <a:t> and </a:t>
            </a:r>
            <a:r>
              <a:rPr lang="en-US" sz="1000" i="1">
                <a:solidFill>
                  <a:schemeClr val="tx1"/>
                </a:solidFill>
              </a:rPr>
              <a:t>name.docx </a:t>
            </a:r>
            <a:r>
              <a:rPr lang="en-US" sz="1000">
                <a:solidFill>
                  <a:schemeClr val="tx1"/>
                </a:solidFill>
              </a:rPr>
              <a:t>reports, located in </a:t>
            </a:r>
            <a:r>
              <a:rPr lang="en-US" sz="1000" i="1">
                <a:solidFill>
                  <a:schemeClr val="tx1"/>
                </a:solidFill>
              </a:rPr>
              <a:t>save_dir</a:t>
            </a:r>
            <a:r>
              <a:rPr lang="en-US" sz="1000">
                <a:solidFill>
                  <a:schemeClr val="tx1"/>
                </a:solidFill>
              </a:rPr>
              <a:t> with default diagnostic plots</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plots</a:t>
            </a:r>
            <a:r>
              <a:rPr lang="en-US" sz="1000">
                <a:solidFill>
                  <a:schemeClr val="tx1"/>
                </a:solidFill>
              </a:rPr>
              <a:t>”: produces a folder named </a:t>
            </a:r>
            <a:r>
              <a:rPr lang="en-US" sz="1000" i="1">
                <a:solidFill>
                  <a:schemeClr val="tx1"/>
                </a:solidFill>
              </a:rPr>
              <a:t>ggpmx_GOF</a:t>
            </a:r>
            <a:r>
              <a:rPr lang="en-US" sz="1000">
                <a:solidFill>
                  <a:schemeClr val="tx1"/>
                </a:solidFill>
              </a:rPr>
              <a:t> located in </a:t>
            </a:r>
            <a:r>
              <a:rPr lang="en-US" sz="1000" i="1">
                <a:solidFill>
                  <a:schemeClr val="tx1"/>
                </a:solidFill>
              </a:rPr>
              <a:t>save_dir</a:t>
            </a:r>
            <a:r>
              <a:rPr lang="en-US" sz="1000">
                <a:solidFill>
                  <a:schemeClr val="tx1"/>
                </a:solidFill>
              </a:rPr>
              <a:t> containing all default diagnostic plots (pdf and .png format)</a:t>
            </a:r>
          </a:p>
          <a:p>
            <a:pPr marL="352425" indent="-171450" algn="just">
              <a:spcAft>
                <a:spcPts val="600"/>
              </a:spcAft>
              <a:buFont typeface="Arial" panose="020B0604020202020204" pitchFamily="34" charset="0"/>
              <a:buChar char="•"/>
            </a:pPr>
            <a:r>
              <a:rPr lang="en-US" sz="1000">
                <a:solidFill>
                  <a:schemeClr val="tx1"/>
                </a:solidFill>
              </a:rPr>
              <a:t>“</a:t>
            </a:r>
            <a:r>
              <a:rPr lang="en-US" sz="1000" b="1">
                <a:solidFill>
                  <a:schemeClr val="tx1"/>
                </a:solidFill>
              </a:rPr>
              <a:t>both</a:t>
            </a:r>
            <a:r>
              <a:rPr lang="en-US" sz="1000">
                <a:solidFill>
                  <a:schemeClr val="tx1"/>
                </a:solidFill>
              </a:rPr>
              <a:t>”: is a combination of both options above</a:t>
            </a:r>
          </a:p>
          <a:p>
            <a:pPr marL="352425" indent="-171450" algn="just">
              <a:spcAft>
                <a:spcPts val="600"/>
              </a:spcAft>
              <a:buFont typeface="Arial" panose="020B0604020202020204" pitchFamily="34" charset="0"/>
              <a:buChar char="•"/>
            </a:pPr>
            <a:endParaRPr lang="en-US" sz="1000">
              <a:solidFill>
                <a:schemeClr val="tx1"/>
              </a:solidFill>
            </a:endParaRPr>
          </a:p>
          <a:p>
            <a:pPr>
              <a:spcAft>
                <a:spcPts val="600"/>
              </a:spcAft>
            </a:pPr>
            <a:endParaRPr lang="en-US" sz="600">
              <a:solidFill>
                <a:schemeClr val="tx1"/>
              </a:solidFill>
            </a:endParaRPr>
          </a:p>
          <a:p>
            <a:pPr marL="182563" indent="-182563"/>
            <a:endParaRPr lang="en-US" sz="1000">
              <a:solidFill>
                <a:schemeClr val="tx1"/>
              </a:solidFill>
            </a:endParaRPr>
          </a:p>
          <a:p>
            <a:pPr marL="182563" indent="-182563"/>
            <a:r>
              <a:rPr lang="en-US" sz="1000">
                <a:solidFill>
                  <a:schemeClr val="tx1"/>
                </a:solidFill>
              </a:rPr>
              <a:t>1.  Start from a generated R Markdown (.Rmd):</a:t>
            </a:r>
          </a:p>
          <a:p>
            <a:pPr marL="1524000" indent="-1350963">
              <a:spcAft>
                <a:spcPts val="600"/>
              </a:spcAft>
            </a:pPr>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"DiagnosticPlots1"</a:t>
            </a:r>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"both"</a:t>
            </a:r>
            <a:r>
              <a:rPr lang="en-US" sz="1000">
                <a:solidFill>
                  <a:schemeClr val="tx1"/>
                </a:solidFill>
                <a:latin typeface="Consolas" panose="020B0609020204030204" pitchFamily="49" charset="0"/>
                <a:cs typeface="Consolas" panose="020B0609020204030204" pitchFamily="49" charset="0"/>
              </a:rPr>
              <a:t>)</a:t>
            </a:r>
          </a:p>
          <a:p>
            <a:pPr marL="182563" indent="-182563">
              <a:spcAft>
                <a:spcPts val="600"/>
              </a:spcAft>
            </a:pPr>
            <a:r>
              <a:rPr lang="en-US" sz="1000">
                <a:solidFill>
                  <a:schemeClr val="tx1"/>
                </a:solidFill>
              </a:rPr>
              <a:t>2.  Modify resulting R Markdown (</a:t>
            </a:r>
            <a:r>
              <a:rPr lang="en-US" sz="1000" i="1">
                <a:solidFill>
                  <a:schemeClr val="tx1"/>
                </a:solidFill>
              </a:rPr>
              <a:t>Diagnostic_plots1.Rmd)</a:t>
            </a:r>
            <a:r>
              <a:rPr lang="en-US" sz="1000">
                <a:solidFill>
                  <a:schemeClr val="tx1"/>
                </a:solidFill>
              </a:rPr>
              <a:t> as desired (e.g. change the size, settings of some figures) into new template</a:t>
            </a:r>
          </a:p>
          <a:p>
            <a:r>
              <a:rPr lang="en-US" sz="1000">
                <a:solidFill>
                  <a:schemeClr val="tx1"/>
                </a:solidFill>
              </a:rPr>
              <a:t>3.  Create a report using the customized template:</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"DiagnosticPlots2"</a:t>
            </a:r>
            <a:r>
              <a:rPr lang="en-US" sz="1000">
                <a:solidFill>
                  <a:schemeClr val="tx1"/>
                </a:solidFill>
                <a:latin typeface="Consolas" panose="020B0609020204030204" pitchFamily="49" charset="0"/>
                <a:cs typeface="Consolas" panose="020B0609020204030204" pitchFamily="49" charset="0"/>
              </a:rPr>
              <a:t>,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"report", </a:t>
            </a:r>
          </a:p>
          <a:p>
            <a:pPr marL="990600" indent="-817563"/>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template</a:t>
            </a:r>
            <a:r>
              <a:rPr lang="en-US" sz="1000">
                <a:solidFill>
                  <a:srgbClr val="4F9A05"/>
                </a:solidFill>
                <a:latin typeface="Consolas" panose="020B0609020204030204" pitchFamily="49" charset="0"/>
                <a:cs typeface="Consolas" panose="020B0609020204030204" pitchFamily="49" charset="0"/>
              </a:rPr>
              <a:t> </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file.path</a:t>
            </a:r>
            <a:r>
              <a:rPr lang="en-US" sz="1000">
                <a:solidFill>
                  <a:schemeClr val="tx1"/>
                </a:solidFill>
                <a:latin typeface="Consolas" panose="020B0609020204030204" pitchFamily="49" charset="0"/>
                <a:cs typeface="Consolas" panose="020B0609020204030204" pitchFamily="49" charset="0"/>
              </a:rPr>
              <a:t>(work_dir</a:t>
            </a:r>
            <a:r>
              <a:rPr lang="en-US" sz="1000">
                <a:solidFill>
                  <a:srgbClr val="4F9A05"/>
                </a:solidFill>
                <a:latin typeface="Consolas" panose="020B0609020204030204" pitchFamily="49" charset="0"/>
                <a:cs typeface="Consolas" panose="020B0609020204030204" pitchFamily="49" charset="0"/>
              </a:rPr>
              <a:t>, "DiagnosticPlots2.Rmd"</a:t>
            </a:r>
            <a:r>
              <a:rPr lang="en-US" sz="1000">
                <a:solidFill>
                  <a:schemeClr val="tx1"/>
                </a:solidFill>
                <a:latin typeface="Consolas" panose="020B0609020204030204" pitchFamily="49" charset="0"/>
                <a:cs typeface="Consolas" panose="020B0609020204030204" pitchFamily="49" charset="0"/>
              </a:rPr>
              <a:t>))</a:t>
            </a:r>
          </a:p>
        </p:txBody>
      </p:sp>
      <p:sp>
        <p:nvSpPr>
          <p:cNvPr id="8" name="Round Same Side Corner Rectangle 7"/>
          <p:cNvSpPr/>
          <p:nvPr/>
        </p:nvSpPr>
        <p:spPr>
          <a:xfrm>
            <a:off x="457200" y="965419"/>
            <a:ext cx="8232556"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Automated Diagnostics Report</a:t>
            </a:r>
          </a:p>
        </p:txBody>
      </p:sp>
      <p:sp>
        <p:nvSpPr>
          <p:cNvPr id="11" name="TextBox 10"/>
          <p:cNvSpPr txBox="1"/>
          <p:nvPr/>
        </p:nvSpPr>
        <p:spPr>
          <a:xfrm>
            <a:off x="457534" y="2495550"/>
            <a:ext cx="8229266" cy="201600"/>
          </a:xfrm>
          <a:prstGeom prst="rect">
            <a:avLst/>
          </a:prstGeom>
          <a:solidFill>
            <a:schemeClr val="accent1"/>
          </a:solidFill>
        </p:spPr>
        <p:txBody>
          <a:bodyPr wrap="square" rtlCol="0" anchor="ctr">
            <a:noAutofit/>
          </a:bodyPr>
          <a:lstStyle>
            <a:defPPr>
              <a:defRPr lang="en-US"/>
            </a:defPPr>
            <a:lvl1pPr>
              <a:defRPr sz="1000">
                <a:solidFill>
                  <a:schemeClr val="bg1"/>
                </a:solidFill>
              </a:defRPr>
            </a:lvl1pPr>
          </a:lstStyle>
          <a:p>
            <a:pPr algn="ctr"/>
            <a:r>
              <a:rPr lang="en-US" sz="1100"/>
              <a:t>Report Customization: Create Custom Template</a:t>
            </a:r>
          </a:p>
        </p:txBody>
      </p:sp>
    </p:spTree>
    <p:extLst>
      <p:ext uri="{BB962C8B-B14F-4D97-AF65-F5344CB8AC3E}">
        <p14:creationId xmlns:p14="http://schemas.microsoft.com/office/powerpoint/2010/main" val="167914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a:t>List of Diagnostic Plots</a:t>
            </a:r>
            <a:br>
              <a:rPr lang="en-US" sz="2800"/>
            </a:br>
            <a:endParaRPr lang="en-US" sz="1600" i="1">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51779382"/>
              </p:ext>
            </p:extLst>
          </p:nvPr>
        </p:nvGraphicFramePr>
        <p:xfrm>
          <a:off x="457200" y="1054244"/>
          <a:ext cx="8229600" cy="3346306"/>
        </p:xfrm>
        <a:graphic>
          <a:graphicData uri="http://schemas.openxmlformats.org/drawingml/2006/table">
            <a:tbl>
              <a:tblPr>
                <a:tableStyleId>{3B4B98B0-60AC-42C2-AFA5-B58CD77FA1E5}</a:tableStyleId>
              </a:tblPr>
              <a:tblGrid>
                <a:gridCol w="1267304">
                  <a:extLst>
                    <a:ext uri="{9D8B030D-6E8A-4147-A177-3AD203B41FA5}">
                      <a16:colId xmlns:a16="http://schemas.microsoft.com/office/drawing/2014/main" val="3074862411"/>
                    </a:ext>
                  </a:extLst>
                </a:gridCol>
                <a:gridCol w="6421007">
                  <a:extLst>
                    <a:ext uri="{9D8B030D-6E8A-4147-A177-3AD203B41FA5}">
                      <a16:colId xmlns:a16="http://schemas.microsoft.com/office/drawing/2014/main" val="4284234530"/>
                    </a:ext>
                  </a:extLst>
                </a:gridCol>
                <a:gridCol w="541289">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a:effectLst/>
                          <a:latin typeface="+mn-lt"/>
                        </a:rPr>
                        <a:t>Section of </a:t>
                      </a:r>
                    </a:p>
                    <a:p>
                      <a:pPr marL="0" marR="0">
                        <a:spcBef>
                          <a:spcPts val="200"/>
                        </a:spcBef>
                        <a:spcAft>
                          <a:spcPts val="100"/>
                        </a:spcAft>
                        <a:tabLst>
                          <a:tab pos="180340" algn="l"/>
                        </a:tabLst>
                      </a:pPr>
                      <a:r>
                        <a:rPr lang="en-US" sz="1100">
                          <a:effectLst/>
                          <a:latin typeface="+mn-lt"/>
                        </a:rPr>
                        <a:t>modeling report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Description</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400">
                          <a:solidFill>
                            <a:schemeClr val="accent1"/>
                          </a:solidFill>
                          <a:effectLst/>
                          <a:latin typeface="+mn-lt"/>
                        </a:rPr>
                        <a:t>HA</a:t>
                      </a:r>
                      <a:endParaRPr lang="en-US" sz="1400">
                        <a:solidFill>
                          <a:schemeClr val="accent1"/>
                        </a:solidFill>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Normalized prediction distribution errors versus population predictions (</a:t>
                      </a:r>
                      <a:r>
                        <a:rPr lang="en-US" sz="1100" b="1">
                          <a:effectLst/>
                          <a:latin typeface="+mn-lt"/>
                        </a:rPr>
                        <a:t>NPD vs. EPRED</a:t>
                      </a:r>
                      <a:r>
                        <a:rPr lang="en-US" sz="1100">
                          <a:effectLst/>
                          <a:latin typeface="+mn-lt"/>
                        </a:rPr>
                        <a:t>)</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Normalized prediction discrepancies versus time (</a:t>
                      </a:r>
                      <a:r>
                        <a:rPr lang="en-US" sz="1100" b="1">
                          <a:effectLst/>
                          <a:latin typeface="+mn-lt"/>
                        </a:rPr>
                        <a:t>NPD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time (</a:t>
                      </a:r>
                      <a:r>
                        <a:rPr lang="en-US" sz="1100" b="1">
                          <a:effectLst/>
                          <a:latin typeface="+mn-lt"/>
                        </a:rPr>
                        <a:t>IWRES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Visual predictive check (</a:t>
                      </a:r>
                      <a:r>
                        <a:rPr lang="en-US" sz="1100" b="1">
                          <a:effectLst/>
                          <a:latin typeface="+mn-lt"/>
                        </a:rPr>
                        <a:t>VPC</a:t>
                      </a:r>
                      <a:r>
                        <a:rPr lang="en-US" sz="1100">
                          <a:effectLst/>
                          <a:latin typeface="+mn-lt"/>
                        </a:rPr>
                        <a:t>)</a:t>
                      </a:r>
                      <a:endParaRPr lang="en-US" sz="1100">
                        <a:effectLst/>
                        <a:latin typeface="+mn-lt"/>
                        <a:ea typeface="MS Mincho"/>
                      </a:endParaRPr>
                    </a:p>
                  </a:txBody>
                  <a:tcPr marL="51435" marR="51435" marT="0" marB="0" anchor="ctr">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414118"/>
                  </a:ext>
                </a:extLst>
              </a:tr>
              <a:tr h="212682">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Distribution and quantile-quantile plot of </a:t>
                      </a:r>
                      <a:r>
                        <a:rPr lang="en-US" sz="1100" b="1">
                          <a:effectLst/>
                          <a:latin typeface="+mn-lt"/>
                        </a:rPr>
                        <a:t>IWRES</a:t>
                      </a:r>
                      <a:endParaRPr lang="en-US" sz="1100" b="1">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5472946"/>
                  </a:ext>
                </a:extLst>
              </a:tr>
              <a:tr h="19744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a:t>
                      </a:r>
                      <a:r>
                        <a:rPr lang="en-US" sz="1100" b="1">
                          <a:effectLst/>
                          <a:latin typeface="+mn-lt"/>
                        </a:rPr>
                        <a:t>ETA</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22860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Relationships between estimated inter-individual random effects (</a:t>
                      </a:r>
                      <a:r>
                        <a:rPr lang="en-US" sz="1100" b="1">
                          <a:effectLst/>
                          <a:latin typeface="+mn-lt"/>
                        </a:rPr>
                        <a:t>ETA</a:t>
                      </a:r>
                      <a:r>
                        <a:rPr lang="en-US" sz="1100">
                          <a:effectLst/>
                          <a:latin typeface="+mn-lt"/>
                        </a:rPr>
                        <a:t>) and </a:t>
                      </a:r>
                      <a:r>
                        <a:rPr lang="en-US" sz="1100" b="1">
                          <a:effectLst/>
                          <a:latin typeface="+mn-lt"/>
                        </a:rPr>
                        <a:t>covariates</a:t>
                      </a:r>
                      <a:endParaRPr lang="en-US" sz="1100" b="1">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and model predictions per individual (</a:t>
                      </a:r>
                      <a:r>
                        <a:rPr lang="en-US" sz="1100" b="1">
                          <a:effectLst/>
                          <a:latin typeface="+mn-lt"/>
                        </a:rPr>
                        <a:t>individual fits</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population predictions (</a:t>
                      </a:r>
                      <a:r>
                        <a:rPr lang="en-US" sz="1100" b="1">
                          <a:effectLst/>
                          <a:latin typeface="+mn-lt"/>
                        </a:rPr>
                        <a:t>DV vs. EPRED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individual predictions (</a:t>
                      </a:r>
                      <a:r>
                        <a:rPr lang="en-US" sz="1100" b="1">
                          <a:effectLst/>
                          <a:latin typeface="+mn-lt"/>
                        </a:rPr>
                        <a:t>DV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Absolute 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4" name="Footer Placeholder 3"/>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4</a:t>
            </a:fld>
            <a:endParaRPr lang="uk-UA"/>
          </a:p>
        </p:txBody>
      </p:sp>
      <p:sp>
        <p:nvSpPr>
          <p:cNvPr id="7" name="Rectangle 6">
            <a:extLst>
              <a:ext uri="{FF2B5EF4-FFF2-40B4-BE49-F238E27FC236}">
                <a16:creationId xmlns:a16="http://schemas.microsoft.com/office/drawing/2014/main" id="{6A168A32-6024-4397-BF6F-59ECF437D92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9880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customize a plot globally?</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40</a:t>
            </a:fld>
            <a:endParaRPr lang="uk-UA"/>
          </a:p>
        </p:txBody>
      </p:sp>
      <p:sp>
        <p:nvSpPr>
          <p:cNvPr id="6" name="Rectangle 5"/>
          <p:cNvSpPr/>
          <p:nvPr/>
        </p:nvSpPr>
        <p:spPr>
          <a:xfrm>
            <a:off x="457200" y="1432241"/>
            <a:ext cx="4721069" cy="3044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Any plot can be customized in two ways:</a:t>
            </a:r>
          </a:p>
          <a:p>
            <a:pPr marL="228600" indent="-228600" algn="just">
              <a:spcAft>
                <a:spcPts val="600"/>
              </a:spcAft>
              <a:buAutoNum type="arabicPeriod"/>
            </a:pPr>
            <a:r>
              <a:rPr lang="en-US" sz="1000">
                <a:solidFill>
                  <a:schemeClr val="tx1"/>
                </a:solidFill>
              </a:rPr>
              <a:t>Individually, by specifying options:</a:t>
            </a:r>
          </a:p>
          <a:p>
            <a:pPr marL="266700" algn="just"/>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75000"/>
                  </a:schemeClr>
                </a:solidFill>
                <a:latin typeface="Consolas" panose="020B0609020204030204" pitchFamily="49" charset="0"/>
                <a:cs typeface="Consolas" panose="020B0609020204030204" pitchFamily="49" charset="0"/>
              </a:rPr>
              <a:t>smooth</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color</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"blue"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point</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shape</a:t>
            </a:r>
            <a:r>
              <a:rPr lang="en-US" sz="1000">
                <a:solidFill>
                  <a:schemeClr val="tx1"/>
                </a:solidFill>
                <a:latin typeface="Consolas" panose="020B0609020204030204" pitchFamily="49" charset="0"/>
                <a:cs typeface="Consolas" panose="020B0609020204030204" pitchFamily="49" charset="0"/>
              </a:rPr>
              <a:t> = 4), </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labels</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x</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"TIME after first dose (days)"</a:t>
            </a:r>
            <a:r>
              <a:rPr lang="en-US" sz="1000">
                <a:solidFill>
                  <a:schemeClr val="tx1"/>
                </a:solidFill>
                <a:latin typeface="Consolas" panose="020B0609020204030204" pitchFamily="49" charset="0"/>
                <a:cs typeface="Consolas" panose="020B0609020204030204" pitchFamily="49" charset="0"/>
              </a:rPr>
              <a:t>,</a:t>
            </a:r>
          </a:p>
          <a:p>
            <a:pPr marL="1431925" algn="just">
              <a:spcAft>
                <a:spcPts val="600"/>
              </a:spcAft>
            </a:pPr>
            <a:r>
              <a:rPr lang="en-US" sz="1000">
                <a:solidFill>
                  <a:schemeClr val="accent1">
                    <a:lumMod val="75000"/>
                  </a:schemeClr>
                </a:solidFill>
                <a:latin typeface="Consolas" panose="020B0609020204030204" pitchFamily="49" charset="0"/>
                <a:cs typeface="Consolas" panose="020B0609020204030204" pitchFamily="49" charset="0"/>
              </a:rPr>
              <a:t>y</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"Normalized PDE"</a:t>
            </a:r>
            <a:r>
              <a:rPr lang="en-US" sz="1000">
                <a:solidFill>
                  <a:schemeClr val="tx1"/>
                </a:solidFill>
                <a:latin typeface="Consolas" panose="020B0609020204030204" pitchFamily="49" charset="0"/>
                <a:cs typeface="Consolas" panose="020B0609020204030204" pitchFamily="49" charset="0"/>
              </a:rPr>
              <a:t>))</a:t>
            </a:r>
          </a:p>
          <a:p>
            <a:pPr marL="228600" indent="-228600" algn="just">
              <a:spcAft>
                <a:spcPts val="600"/>
              </a:spcAft>
              <a:buAutoNum type="arabicPeriod" startAt="2"/>
            </a:pPr>
            <a:r>
              <a:rPr lang="en-US" sz="1000">
                <a:solidFill>
                  <a:schemeClr val="tx1"/>
                </a:solidFill>
                <a:cs typeface="Consolas" panose="020B0609020204030204" pitchFamily="49" charset="0"/>
              </a:rPr>
              <a:t>Globally, at the level of Controller creation, using </a:t>
            </a:r>
            <a:r>
              <a:rPr lang="en-US" sz="1000">
                <a:solidFill>
                  <a:schemeClr val="tx1"/>
                </a:solidFill>
                <a:latin typeface="Consolas" panose="020B0609020204030204" pitchFamily="49" charset="0"/>
                <a:cs typeface="Consolas" panose="020B0609020204030204" pitchFamily="49" charset="0"/>
              </a:rPr>
              <a:t>pmx_settings</a:t>
            </a:r>
            <a:r>
              <a:rPr lang="en-US" sz="1000">
                <a:solidFill>
                  <a:schemeClr val="tx1"/>
                </a:solidFill>
                <a:cs typeface="Consolas" panose="020B0609020204030204" pitchFamily="49" charset="0"/>
              </a:rPr>
              <a:t>, e.g. adding a DRAFT label to all plots, modify labels using </a:t>
            </a:r>
            <a:r>
              <a:rPr lang="en-US" sz="1000" i="1">
                <a:solidFill>
                  <a:schemeClr val="tx1"/>
                </a:solidFill>
                <a:cs typeface="Consolas" panose="020B0609020204030204" pitchFamily="49" charset="0"/>
              </a:rPr>
              <a:t>cats.labels</a:t>
            </a:r>
            <a:r>
              <a:rPr lang="en-US" sz="1000">
                <a:solidFill>
                  <a:schemeClr val="tx1"/>
                </a:solidFill>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mySet = </a:t>
            </a:r>
            <a:r>
              <a:rPr lang="en-US" sz="1000" b="1">
                <a:solidFill>
                  <a:srgbClr val="214A88"/>
                </a:solidFill>
                <a:latin typeface="Consolas" panose="020B0609020204030204" pitchFamily="49" charset="0"/>
                <a:cs typeface="Consolas" panose="020B0609020204030204" pitchFamily="49" charset="0"/>
              </a:rPr>
              <a:t>pmx_settings</a:t>
            </a:r>
            <a:r>
              <a:rPr lang="en-US" sz="1000">
                <a:solidFill>
                  <a:srgbClr val="000000"/>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accent3">
                    <a:lumMod val="50000"/>
                  </a:schemeClr>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use.labels=</a:t>
            </a:r>
            <a:r>
              <a:rPr lang="en-US" sz="1000">
                <a:solidFill>
                  <a:srgbClr val="8F5A03"/>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endParaRPr lang="en-US" sz="1000">
              <a:solidFill>
                <a:srgbClr val="214A88"/>
              </a:solidFill>
              <a:latin typeface="Consolas" panose="020B0609020204030204" pitchFamily="49" charset="0"/>
              <a:cs typeface="Consolas" panose="020B0609020204030204" pitchFamily="49" charset="0"/>
            </a:endParaRPr>
          </a:p>
          <a:p>
            <a:pPr marL="625475" algn="just"/>
            <a:r>
              <a:rPr lang="en-US" sz="1000">
                <a:solidFill>
                  <a:srgbClr val="214A88"/>
                </a:solidFill>
                <a:latin typeface="Consolas" panose="020B0609020204030204" pitchFamily="49" charset="0"/>
                <a:cs typeface="Consolas" panose="020B0609020204030204" pitchFamily="49" charset="0"/>
              </a:rPr>
              <a:t>cats.labels=</a:t>
            </a:r>
            <a:r>
              <a:rPr lang="en-US" sz="1000" b="1">
                <a:solidFill>
                  <a:srgbClr val="214A88"/>
                </a:solidFill>
                <a:latin typeface="Consolas" panose="020B0609020204030204" pitchFamily="49" charset="0"/>
                <a:cs typeface="Consolas" panose="020B0609020204030204" pitchFamily="49" charset="0"/>
              </a:rPr>
              <a:t>list</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SEX=</a:t>
            </a:r>
            <a:r>
              <a:rPr lang="en-US" sz="1000" b="1">
                <a:solidFill>
                  <a:srgbClr val="214A88"/>
                </a:solidFill>
                <a:latin typeface="Consolas" panose="020B0609020204030204" pitchFamily="49" charset="0"/>
                <a:cs typeface="Consolas" panose="020B0609020204030204" pitchFamily="49" charset="0"/>
              </a:rPr>
              <a:t>c</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"0"</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"Male"</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"1"</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"Female"</a:t>
            </a:r>
            <a:r>
              <a:rPr lang="en-US" sz="1000">
                <a:solidFill>
                  <a:srgbClr val="000000"/>
                </a:solidFill>
                <a:latin typeface="Consolas" panose="020B0609020204030204" pitchFamily="49" charset="0"/>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ctr = </a:t>
            </a:r>
            <a:r>
              <a:rPr lang="en-US" sz="1000" b="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config = </a:t>
            </a:r>
            <a:r>
              <a:rPr lang="en-US" sz="1000">
                <a:solidFill>
                  <a:srgbClr val="4F9A05"/>
                </a:solidFill>
                <a:latin typeface="Consolas" panose="020B0609020204030204" pitchFamily="49" charset="0"/>
                <a:cs typeface="Consolas" panose="020B0609020204030204" pitchFamily="49" charset="0"/>
              </a:rPr>
              <a:t>"standing"</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settings = mySet)</a:t>
            </a:r>
            <a:endParaRPr lang="en-US" sz="1000">
              <a:solidFill>
                <a:srgbClr val="000000"/>
              </a:solidFill>
              <a:latin typeface="Consolas" panose="020B0609020204030204" pitchFamily="49" charset="0"/>
              <a:cs typeface="Consolas" panose="020B0609020204030204" pitchFamily="49" charset="0"/>
            </a:endParaRPr>
          </a:p>
          <a:p>
            <a:pPr marL="266700"/>
            <a:endParaRPr lang="en-US" sz="1000">
              <a:solidFill>
                <a:srgbClr val="000000"/>
              </a:solidFill>
              <a:latin typeface="Consolas" panose="020B0609020204030204" pitchFamily="49" charset="0"/>
              <a:cs typeface="Consolas" panose="020B0609020204030204" pitchFamily="49" charset="0"/>
            </a:endParaRPr>
          </a:p>
          <a:p>
            <a:endParaRPr lang="en-US" sz="1000">
              <a:solidFill>
                <a:schemeClr val="tx1"/>
              </a:solidFill>
              <a:cs typeface="Consolas" panose="020B0609020204030204" pitchFamily="49" charset="0"/>
            </a:endParaRPr>
          </a:p>
        </p:txBody>
      </p:sp>
      <p:sp>
        <p:nvSpPr>
          <p:cNvPr id="7" name="Round Same Side Corner Rectangle 6"/>
          <p:cNvSpPr/>
          <p:nvPr/>
        </p:nvSpPr>
        <p:spPr>
          <a:xfrm>
            <a:off x="460530" y="1123950"/>
            <a:ext cx="4721070" cy="3257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Plot Customization</a:t>
            </a:r>
          </a:p>
        </p:txBody>
      </p:sp>
      <p:pic>
        <p:nvPicPr>
          <p:cNvPr id="8" name="Picture 7"/>
          <p:cNvPicPr>
            <a:picLocks noChangeAspect="1"/>
          </p:cNvPicPr>
          <p:nvPr/>
        </p:nvPicPr>
        <p:blipFill rotWithShape="1">
          <a:blip r:embed="rId3"/>
          <a:srcRect l="3893" t="7508" r="4667" b="8610"/>
          <a:stretch/>
        </p:blipFill>
        <p:spPr>
          <a:xfrm>
            <a:off x="5257800" y="1657350"/>
            <a:ext cx="3657601" cy="2228851"/>
          </a:xfrm>
          <a:prstGeom prst="rect">
            <a:avLst/>
          </a:prstGeom>
        </p:spPr>
      </p:pic>
    </p:spTree>
    <p:extLst>
      <p:ext uri="{BB962C8B-B14F-4D97-AF65-F5344CB8AC3E}">
        <p14:creationId xmlns:p14="http://schemas.microsoft.com/office/powerpoint/2010/main" val="2927123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filter data?</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41</a:t>
            </a:fld>
            <a:endParaRPr lang="uk-UA"/>
          </a:p>
        </p:txBody>
      </p:sp>
      <p:sp>
        <p:nvSpPr>
          <p:cNvPr id="6" name="Rectangle 5"/>
          <p:cNvSpPr/>
          <p:nvPr/>
        </p:nvSpPr>
        <p:spPr>
          <a:xfrm>
            <a:off x="502626" y="1209150"/>
            <a:ext cx="5364774" cy="350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endParaRPr lang="en-US" sz="1000">
              <a:solidFill>
                <a:schemeClr val="tx1"/>
              </a:solidFill>
              <a:cs typeface="Consolas" panose="020B0609020204030204" pitchFamily="49" charset="0"/>
            </a:endParaRPr>
          </a:p>
        </p:txBody>
      </p:sp>
      <p:sp>
        <p:nvSpPr>
          <p:cNvPr id="7" name="Round Same Side Corner Rectangle 6"/>
          <p:cNvSpPr/>
          <p:nvPr/>
        </p:nvSpPr>
        <p:spPr>
          <a:xfrm>
            <a:off x="499578" y="971550"/>
            <a:ext cx="5367822"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Stratification and Filtering</a:t>
            </a:r>
          </a:p>
        </p:txBody>
      </p:sp>
      <p:sp>
        <p:nvSpPr>
          <p:cNvPr id="8" name="TextBox 7"/>
          <p:cNvSpPr txBox="1"/>
          <p:nvPr/>
        </p:nvSpPr>
        <p:spPr>
          <a:xfrm>
            <a:off x="502626" y="1209150"/>
            <a:ext cx="5364774"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stratifying</a:t>
            </a:r>
            <a:r>
              <a:rPr lang="en-US" sz="1000">
                <a:cs typeface="Consolas" panose="020B0609020204030204" pitchFamily="49" charset="0"/>
              </a:rPr>
              <a:t> a plot:</a:t>
            </a:r>
          </a:p>
          <a:p>
            <a:pPr marL="90488" indent="-90488"/>
            <a:r>
              <a:rPr lang="en-US" sz="1000">
                <a:cs typeface="Consolas" panose="020B0609020204030204" pitchFamily="49" charset="0"/>
              </a:rPr>
              <a:t>1. using the stratification function by categorical covariates and providing the plot name in argument:</a:t>
            </a:r>
          </a:p>
          <a:p>
            <a:pPr>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pmx_plot_cats</a:t>
            </a:r>
            <a:r>
              <a:rPr lang="en-US" sz="1000">
                <a:latin typeface="Consolas" panose="020B0609020204030204" pitchFamily="49" charset="0"/>
                <a:cs typeface="Consolas" panose="020B0609020204030204" pitchFamily="49" charset="0"/>
              </a:rPr>
              <a:t>(ctr, </a:t>
            </a:r>
            <a:r>
              <a:rPr lang="en-US" sz="1000">
                <a:solidFill>
                  <a:srgbClr val="4F9A05"/>
                </a:solidFill>
                <a:latin typeface="Consolas" panose="020B0609020204030204" pitchFamily="49" charset="0"/>
                <a:cs typeface="Consolas" panose="020B0609020204030204" pitchFamily="49" charset="0"/>
              </a:rPr>
              <a:t>"npde_time"</a:t>
            </a:r>
            <a:r>
              <a:rPr lang="en-US" sz="1000">
                <a:latin typeface="Consolas" panose="020B0609020204030204" pitchFamily="49" charset="0"/>
                <a:cs typeface="Consolas" panose="020B0609020204030204" pitchFamily="49" charset="0"/>
              </a:rPr>
              <a:t>)</a:t>
            </a:r>
            <a:endParaRPr lang="en-US" sz="1000">
              <a:cs typeface="Consolas" panose="020B0609020204030204" pitchFamily="49" charset="0"/>
            </a:endParaRPr>
          </a:p>
          <a:p>
            <a:pPr marL="90488" indent="-90488"/>
            <a:r>
              <a:rPr lang="en-US" sz="1000">
                <a:cs typeface="Consolas" panose="020B0609020204030204" pitchFamily="49" charset="0"/>
              </a:rPr>
              <a:t>2. using arguments </a:t>
            </a:r>
            <a:r>
              <a:rPr lang="en-US" sz="1000" i="1">
                <a:cs typeface="Consolas" panose="020B0609020204030204" pitchFamily="49" charset="0"/>
              </a:rPr>
              <a:t>strat.facet</a:t>
            </a:r>
            <a:r>
              <a:rPr lang="en-US" sz="1000">
                <a:cs typeface="Consolas" panose="020B0609020204030204" pitchFamily="49" charset="0"/>
              </a:rPr>
              <a:t> (discrete) or </a:t>
            </a:r>
            <a:r>
              <a:rPr lang="en-US" sz="1000" i="1">
                <a:cs typeface="Consolas" panose="020B0609020204030204" pitchFamily="49" charset="0"/>
              </a:rPr>
              <a:t>strat.color</a:t>
            </a:r>
            <a:r>
              <a:rPr lang="en-US" sz="1000">
                <a:cs typeface="Consolas" panose="020B0609020204030204" pitchFamily="49" charset="0"/>
              </a:rPr>
              <a:t> (continuous) in </a:t>
            </a:r>
            <a:r>
              <a:rPr lang="en-US" sz="1000" i="1">
                <a:cs typeface="Consolas" panose="020B0609020204030204" pitchFamily="49" charset="0"/>
              </a:rPr>
              <a:t>pmx_plot_xx()</a:t>
            </a:r>
            <a:r>
              <a:rPr lang="en-US" sz="1000">
                <a:cs typeface="Consolas" panose="020B0609020204030204" pitchFamily="49" charset="0"/>
              </a:rPr>
              <a:t>. </a:t>
            </a:r>
          </a:p>
          <a:p>
            <a:pPr marL="90488" indent="-90488"/>
            <a:r>
              <a:rPr lang="en-US" sz="1000">
                <a:cs typeface="Consolas" panose="020B0609020204030204" pitchFamily="49" charset="0"/>
              </a:rPr>
              <a:t>   Allows two-dimentional stratification: </a:t>
            </a:r>
          </a:p>
          <a:p>
            <a:pPr marL="90488" indent="-90488"/>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latin typeface="Consolas" panose="020B0609020204030204" pitchFamily="49" charset="0"/>
                <a:cs typeface="Consolas" panose="020B0609020204030204" pitchFamily="49" charset="0"/>
              </a:rPr>
              <a:t>(ctr,</a:t>
            </a:r>
          </a:p>
          <a:p>
            <a:pPr marL="450850"/>
            <a:r>
              <a:rPr lang="en-US" sz="1000">
                <a:solidFill>
                  <a:schemeClr val="accent1">
                    <a:lumMod val="75000"/>
                  </a:schemeClr>
                </a:solidFill>
                <a:latin typeface="Consolas" panose="020B0609020204030204" pitchFamily="49" charset="0"/>
                <a:cs typeface="Consolas" panose="020B0609020204030204" pitchFamily="49" charset="0"/>
              </a:rPr>
              <a:t>strat.facet</a:t>
            </a:r>
            <a:r>
              <a:rPr lang="en-US" sz="1000">
                <a:latin typeface="Consolas" panose="020B0609020204030204" pitchFamily="49" charset="0"/>
                <a:cs typeface="Consolas" panose="020B0609020204030204" pitchFamily="49" charset="0"/>
              </a:rPr>
              <a:t> = STUD~SEX)</a:t>
            </a:r>
            <a:endParaRPr lang="en-US" sz="1000"/>
          </a:p>
        </p:txBody>
      </p:sp>
      <p:sp>
        <p:nvSpPr>
          <p:cNvPr id="9" name="TextBox 8"/>
          <p:cNvSpPr txBox="1"/>
          <p:nvPr/>
        </p:nvSpPr>
        <p:spPr>
          <a:xfrm>
            <a:off x="457200" y="3156717"/>
            <a:ext cx="5410200"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filtering</a:t>
            </a:r>
            <a:r>
              <a:rPr lang="en-US" sz="1000">
                <a:cs typeface="Consolas" panose="020B0609020204030204" pitchFamily="49" charset="0"/>
              </a:rPr>
              <a:t> the data:</a:t>
            </a:r>
          </a:p>
          <a:p>
            <a:r>
              <a:rPr lang="en-US" sz="1000">
                <a:cs typeface="Consolas" panose="020B0609020204030204" pitchFamily="49" charset="0"/>
              </a:rPr>
              <a:t>1. Locally, at the level of a plot:</a:t>
            </a:r>
          </a:p>
          <a:p>
            <a:pPr marL="180975"/>
            <a:r>
              <a:rPr lang="en-US" sz="1000">
                <a:latin typeface="Consolas" panose="020B0609020204030204" pitchFamily="49" charset="0"/>
                <a:cs typeface="Consolas" panose="020B0609020204030204" pitchFamily="49" charset="0"/>
              </a:rPr>
              <a:t>ctr %&gt;% </a:t>
            </a:r>
            <a:r>
              <a:rPr lang="en-US" sz="1000" b="1">
                <a:solidFill>
                  <a:schemeClr val="accent1">
                    <a:lumMod val="75000"/>
                  </a:schemeClr>
                </a:solidFill>
                <a:latin typeface="Consolas" panose="020B0609020204030204" pitchFamily="49" charset="0"/>
                <a:cs typeface="Consolas" panose="020B0609020204030204" pitchFamily="49" charset="0"/>
              </a:rPr>
              <a:t>pmx_plot_dv_pred</a:t>
            </a:r>
            <a:r>
              <a:rPr lang="en-US" sz="1000">
                <a:latin typeface="Consolas" panose="020B0609020204030204" pitchFamily="49" charset="0"/>
                <a:cs typeface="Consolas" panose="020B0609020204030204" pitchFamily="49" charset="0"/>
              </a:rPr>
              <a:t>(</a:t>
            </a:r>
          </a:p>
          <a:p>
            <a:pPr marL="895350">
              <a:spcAft>
                <a:spcPts val="600"/>
              </a:spcAft>
            </a:pPr>
            <a:r>
              <a:rPr lang="en-US" sz="1000">
                <a:latin typeface="Consolas" panose="020B0609020204030204" pitchFamily="49" charset="0"/>
                <a:cs typeface="Consolas" panose="020B0609020204030204" pitchFamily="49" charset="0"/>
              </a:rPr>
              <a:t>filter = DV &gt; mean(DV) &amp; PRED &lt; median(PRED))</a:t>
            </a:r>
            <a:endParaRPr lang="en-US" sz="1000">
              <a:cs typeface="Consolas" panose="020B0609020204030204" pitchFamily="49" charset="0"/>
            </a:endParaRPr>
          </a:p>
          <a:p>
            <a:r>
              <a:rPr lang="en-US" sz="1000">
                <a:cs typeface="Consolas" panose="020B0609020204030204" pitchFamily="49" charset="0"/>
              </a:rPr>
              <a:t>2. Globally, at the level of the Controller, affecting all subsequent plots: </a:t>
            </a:r>
          </a:p>
          <a:p>
            <a:pPr marL="180975"/>
            <a:r>
              <a:rPr lang="en-US" sz="1000">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%&gt;% </a:t>
            </a:r>
            <a:r>
              <a:rPr lang="en-US" sz="1000" b="1">
                <a:solidFill>
                  <a:schemeClr val="accent1">
                    <a:lumMod val="75000"/>
                  </a:schemeClr>
                </a:solidFill>
                <a:latin typeface="Consolas" panose="020B0609020204030204" pitchFamily="49" charset="0"/>
                <a:cs typeface="Consolas" panose="020B0609020204030204" pitchFamily="49" charset="0"/>
              </a:rPr>
              <a:t>pmx_filter</a:t>
            </a:r>
            <a:r>
              <a:rPr lang="en-US" sz="1000">
                <a:solidFill>
                  <a:schemeClr val="accent1">
                    <a:lumMod val="75000"/>
                  </a:schemeClr>
                </a:solidFill>
                <a:latin typeface="Consolas" panose="020B0609020204030204" pitchFamily="49" charset="0"/>
                <a:cs typeface="Consolas" panose="020B0609020204030204" pitchFamily="49" charset="0"/>
              </a:rPr>
              <a:t>(</a:t>
            </a:r>
          </a:p>
          <a:p>
            <a:pPr marL="628650"/>
            <a:r>
              <a:rPr lang="en-US" sz="1000">
                <a:solidFill>
                  <a:schemeClr val="accent1">
                    <a:lumMod val="75000"/>
                  </a:schemeClr>
                </a:solidFill>
                <a:latin typeface="Consolas" panose="020B0609020204030204" pitchFamily="49" charset="0"/>
                <a:cs typeface="Consolas" panose="020B0609020204030204" pitchFamily="49" charset="0"/>
              </a:rPr>
              <a:t>data_set</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"prediction"</a:t>
            </a:r>
            <a:r>
              <a:rPr lang="en-US" sz="1000">
                <a:latin typeface="Consolas" panose="020B0609020204030204" pitchFamily="49" charset="0"/>
                <a:cs typeface="Consolas" panose="020B0609020204030204" pitchFamily="49" charset="0"/>
              </a:rPr>
              <a:t>,</a:t>
            </a:r>
          </a:p>
          <a:p>
            <a:pPr marL="628650"/>
            <a:r>
              <a:rPr lang="en-US" sz="1000">
                <a:latin typeface="Consolas" panose="020B0609020204030204" pitchFamily="49" charset="0"/>
                <a:cs typeface="Consolas" panose="020B0609020204030204" pitchFamily="49" charset="0"/>
              </a:rPr>
              <a:t>ID == 5 &amp; TIME &lt; 2)</a:t>
            </a:r>
            <a:endParaRPr lang="en-US" sz="1000"/>
          </a:p>
        </p:txBody>
      </p:sp>
      <p:pic>
        <p:nvPicPr>
          <p:cNvPr id="10" name="Picture 9"/>
          <p:cNvPicPr>
            <a:picLocks noChangeAspect="1"/>
          </p:cNvPicPr>
          <p:nvPr/>
        </p:nvPicPr>
        <p:blipFill>
          <a:blip r:embed="rId3"/>
          <a:stretch>
            <a:fillRect/>
          </a:stretch>
        </p:blipFill>
        <p:spPr>
          <a:xfrm>
            <a:off x="6096000" y="823359"/>
            <a:ext cx="2784705" cy="2895934"/>
          </a:xfrm>
          <a:prstGeom prst="rect">
            <a:avLst/>
          </a:prstGeom>
        </p:spPr>
      </p:pic>
    </p:spTree>
    <p:extLst>
      <p:ext uri="{BB962C8B-B14F-4D97-AF65-F5344CB8AC3E}">
        <p14:creationId xmlns:p14="http://schemas.microsoft.com/office/powerpoint/2010/main" val="2107040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use simulated censored data as in </a:t>
            </a:r>
            <a:r>
              <a:rPr lang="en-US" err="1"/>
              <a:t>Monolix</a:t>
            </a:r>
            <a:r>
              <a:rPr lang="en-US"/>
              <a:t>?</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42</a:t>
            </a:fld>
            <a:endParaRPr lang="uk-UA"/>
          </a:p>
        </p:txBody>
      </p:sp>
      <p:sp>
        <p:nvSpPr>
          <p:cNvPr id="5" name="Round Same Side Corner Rectangle 4"/>
          <p:cNvSpPr/>
          <p:nvPr/>
        </p:nvSpPr>
        <p:spPr>
          <a:xfrm>
            <a:off x="457200" y="1303819"/>
            <a:ext cx="44958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Using simulated censored data (</a:t>
            </a:r>
            <a:r>
              <a:rPr lang="en-US" sz="1200" b="1" err="1">
                <a:solidFill>
                  <a:schemeClr val="bg1"/>
                </a:solidFill>
                <a:latin typeface="Source Sans Pro"/>
                <a:ea typeface="Source Sans Pro"/>
                <a:cs typeface="Source Sans Pro"/>
                <a:sym typeface="Source Sans Pro"/>
              </a:rPr>
              <a:t>Monolix</a:t>
            </a:r>
            <a:r>
              <a:rPr lang="en-US" sz="1200" b="1">
                <a:solidFill>
                  <a:schemeClr val="bg1"/>
                </a:solidFill>
                <a:latin typeface="Source Sans Pro"/>
                <a:ea typeface="Source Sans Pro"/>
                <a:cs typeface="Source Sans Pro"/>
                <a:sym typeface="Source Sans Pro"/>
              </a:rPr>
              <a:t>)</a:t>
            </a:r>
          </a:p>
        </p:txBody>
      </p:sp>
      <p:sp>
        <p:nvSpPr>
          <p:cNvPr id="6" name="Rectangle 5"/>
          <p:cNvSpPr/>
          <p:nvPr/>
        </p:nvSpPr>
        <p:spPr>
          <a:xfrm>
            <a:off x="457200" y="1532419"/>
            <a:ext cx="4495800" cy="3015938"/>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000">
                <a:solidFill>
                  <a:schemeClr val="tx1"/>
                </a:solidFill>
              </a:rPr>
              <a:t>If you want to use simulated BLOQ (below limit of quantification) in ggPMX you can specify </a:t>
            </a:r>
            <a:r>
              <a:rPr lang="en-US" sz="1000" err="1">
                <a:solidFill>
                  <a:schemeClr val="tx1"/>
                </a:solidFill>
              </a:rPr>
              <a:t>sim_blq</a:t>
            </a:r>
            <a:r>
              <a:rPr lang="en-US" sz="1000">
                <a:solidFill>
                  <a:schemeClr val="tx1"/>
                </a:solidFill>
              </a:rPr>
              <a:t> within the controller.</a:t>
            </a:r>
          </a:p>
          <a:p>
            <a:pPr defTabSz="914400">
              <a:defRPr/>
            </a:pPr>
            <a:r>
              <a:rPr lang="de-CH" sz="1000" b="1">
                <a:solidFill>
                  <a:schemeClr val="tx1"/>
                </a:solidFill>
              </a:rPr>
              <a:t> </a:t>
            </a:r>
            <a:endParaRPr lang="en-US" sz="1000" b="1">
              <a:solidFill>
                <a:schemeClr val="tx1"/>
              </a:solidFill>
            </a:endParaRPr>
          </a:p>
          <a:p>
            <a:pPr defTabSz="914400">
              <a:defRPr/>
            </a:pPr>
            <a:r>
              <a:rPr lang="en-US" sz="1000">
                <a:solidFill>
                  <a:schemeClr val="tx1"/>
                </a:solidFill>
              </a:rPr>
              <a:t>Using </a:t>
            </a:r>
            <a:r>
              <a:rPr lang="en-US" sz="1000" err="1">
                <a:solidFill>
                  <a:schemeClr val="tx1"/>
                </a:solidFill>
              </a:rPr>
              <a:t>sim_blq</a:t>
            </a:r>
            <a:r>
              <a:rPr lang="en-US" sz="1000">
                <a:solidFill>
                  <a:schemeClr val="tx1"/>
                </a:solidFill>
              </a:rPr>
              <a:t> at the controller level:</a:t>
            </a:r>
            <a:endParaRPr lang="en-US" sz="1000">
              <a:solidFill>
                <a:schemeClr val="tx1"/>
              </a:solidFill>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rgbClr val="000000"/>
                </a:solidFill>
                <a:latin typeface="Consolas" panose="020B0609020204030204" pitchFamily="49" charset="0"/>
                <a:cs typeface="Consolas" panose="020B0609020204030204" pitchFamily="49" charset="0"/>
              </a:rPr>
              <a:t>, </a:t>
            </a:r>
          </a:p>
          <a:p>
            <a:pPr algn="just"/>
            <a:r>
              <a:rPr lang="en-US" sz="1000">
                <a:solidFill>
                  <a:srgbClr val="000000"/>
                </a:solidFill>
                <a:latin typeface="Consolas" panose="020B0609020204030204" pitchFamily="49" charset="0"/>
                <a:cs typeface="Consolas" panose="020B0609020204030204" pitchFamily="49" charset="0"/>
              </a:rPr>
              <a:t>              </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FALSE</a:t>
            </a:r>
            <a:r>
              <a:rPr lang="en-US" sz="1000">
                <a:solidFill>
                  <a:schemeClr val="tx1"/>
                </a:solidFill>
                <a:latin typeface="Consolas" panose="020B0609020204030204" pitchFamily="49" charset="0"/>
                <a:cs typeface="Consolas" panose="020B0609020204030204" pitchFamily="49" charset="0"/>
              </a:rPr>
              <a:t>) # will plot LOQs</a:t>
            </a:r>
          </a:p>
          <a:p>
            <a:pPr algn="just"/>
            <a:endParaRPr lang="de-CH" sz="1000">
              <a:solidFill>
                <a:schemeClr val="tx1"/>
              </a:solidFill>
              <a:latin typeface="Consolas" panose="020B0609020204030204" pitchFamily="49" charset="0"/>
              <a:cs typeface="Consolas" panose="020B0609020204030204" pitchFamily="49" charset="0"/>
            </a:endParaRP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rPr>
              <a:t>If a default controller is created, </a:t>
            </a:r>
            <a:r>
              <a:rPr lang="en-US" sz="1000" err="1">
                <a:solidFill>
                  <a:schemeClr val="tx1"/>
                </a:solidFill>
              </a:rPr>
              <a:t>sim_blq</a:t>
            </a:r>
            <a:r>
              <a:rPr lang="en-US" sz="1000">
                <a:solidFill>
                  <a:schemeClr val="tx1"/>
                </a:solidFill>
              </a:rPr>
              <a:t> = TRUE can also be used at the individual plot level:</a:t>
            </a:r>
          </a:p>
          <a:p>
            <a:pPr algn="just"/>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algn="just"/>
            <a:endParaRPr lang="de-CH" sz="1000">
              <a:solidFill>
                <a:schemeClr val="tx1"/>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3"/>
          <a:stretch>
            <a:fillRect/>
          </a:stretch>
        </p:blipFill>
        <p:spPr>
          <a:xfrm>
            <a:off x="5257800" y="1245949"/>
            <a:ext cx="2470245" cy="2128800"/>
          </a:xfrm>
          <a:prstGeom prst="rect">
            <a:avLst/>
          </a:prstGeom>
          <a:ln>
            <a:solidFill>
              <a:schemeClr val="tx1"/>
            </a:solidFill>
          </a:ln>
        </p:spPr>
      </p:pic>
      <p:grpSp>
        <p:nvGrpSpPr>
          <p:cNvPr id="7" name="Group 6"/>
          <p:cNvGrpSpPr/>
          <p:nvPr/>
        </p:nvGrpSpPr>
        <p:grpSpPr>
          <a:xfrm>
            <a:off x="6145619" y="2179879"/>
            <a:ext cx="2541181" cy="2368478"/>
            <a:chOff x="4633913" y="1119687"/>
            <a:chExt cx="3683001" cy="3467755"/>
          </a:xfrm>
        </p:grpSpPr>
        <p:sp>
          <p:nvSpPr>
            <p:cNvPr id="8" name="Rectangle 7"/>
            <p:cNvSpPr/>
            <p:nvPr/>
          </p:nvSpPr>
          <p:spPr>
            <a:xfrm>
              <a:off x="4652962" y="1133475"/>
              <a:ext cx="128588" cy="3439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rotWithShape="1">
            <a:blip r:embed="rId4"/>
            <a:srcRect l="-1875"/>
            <a:stretch/>
          </p:blipFill>
          <p:spPr>
            <a:xfrm>
              <a:off x="4633913" y="1119687"/>
              <a:ext cx="3683001" cy="3467755"/>
            </a:xfrm>
            <a:prstGeom prst="rect">
              <a:avLst/>
            </a:prstGeom>
            <a:ln>
              <a:solidFill>
                <a:schemeClr val="tx1"/>
              </a:solidFill>
            </a:ln>
          </p:spPr>
        </p:pic>
      </p:grpSp>
      <p:sp>
        <p:nvSpPr>
          <p:cNvPr id="11" name="TextBox 10"/>
          <p:cNvSpPr txBox="1"/>
          <p:nvPr/>
        </p:nvSpPr>
        <p:spPr>
          <a:xfrm>
            <a:off x="5181600" y="969249"/>
            <a:ext cx="1459054" cy="307777"/>
          </a:xfrm>
          <a:prstGeom prst="rect">
            <a:avLst/>
          </a:prstGeom>
          <a:noFill/>
        </p:spPr>
        <p:txBody>
          <a:bodyPr wrap="none" rtlCol="0">
            <a:spAutoFit/>
          </a:bodyPr>
          <a:lstStyle/>
          <a:p>
            <a:r>
              <a:rPr lang="en-US" sz="1400"/>
              <a:t>Without </a:t>
            </a:r>
            <a:r>
              <a:rPr lang="en-US" sz="1400" err="1"/>
              <a:t>sim_blq</a:t>
            </a:r>
            <a:endParaRPr lang="en-US" sz="1400"/>
          </a:p>
        </p:txBody>
      </p:sp>
      <p:sp>
        <p:nvSpPr>
          <p:cNvPr id="12" name="TextBox 11"/>
          <p:cNvSpPr txBox="1"/>
          <p:nvPr/>
        </p:nvSpPr>
        <p:spPr>
          <a:xfrm>
            <a:off x="6048114" y="4513073"/>
            <a:ext cx="1210588" cy="307777"/>
          </a:xfrm>
          <a:prstGeom prst="rect">
            <a:avLst/>
          </a:prstGeom>
          <a:noFill/>
        </p:spPr>
        <p:txBody>
          <a:bodyPr wrap="none" rtlCol="0">
            <a:spAutoFit/>
          </a:bodyPr>
          <a:lstStyle/>
          <a:p>
            <a:r>
              <a:rPr lang="en-US" sz="1400"/>
              <a:t>With </a:t>
            </a:r>
            <a:r>
              <a:rPr lang="en-US" sz="1400" err="1"/>
              <a:t>sim_blq</a:t>
            </a:r>
            <a:endParaRPr lang="en-US" sz="1400"/>
          </a:p>
        </p:txBody>
      </p:sp>
    </p:spTree>
    <p:extLst>
      <p:ext uri="{BB962C8B-B14F-4D97-AF65-F5344CB8AC3E}">
        <p14:creationId xmlns:p14="http://schemas.microsoft.com/office/powerpoint/2010/main" val="24562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0024" y="2029893"/>
            <a:ext cx="3297072" cy="2668633"/>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algn="ctr"/>
            <a:endParaRPr lang="en-US">
              <a:solidFill>
                <a:schemeClr val="tx1"/>
              </a:solidFill>
            </a:endParaRPr>
          </a:p>
        </p:txBody>
      </p:sp>
      <p:sp>
        <p:nvSpPr>
          <p:cNvPr id="12" name="Rectangle 11"/>
          <p:cNvSpPr/>
          <p:nvPr/>
        </p:nvSpPr>
        <p:spPr>
          <a:xfrm>
            <a:off x="492614" y="2028260"/>
            <a:ext cx="3141615" cy="2668633"/>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algn="ctr"/>
            <a:endParaRPr lang="en-US"/>
          </a:p>
        </p:txBody>
      </p:sp>
      <p:sp>
        <p:nvSpPr>
          <p:cNvPr id="13" name="Rectangle 12"/>
          <p:cNvSpPr/>
          <p:nvPr/>
        </p:nvSpPr>
        <p:spPr>
          <a:xfrm>
            <a:off x="7082824" y="2028260"/>
            <a:ext cx="1593026" cy="266863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err="1">
                <a:solidFill>
                  <a:schemeClr val="tx1"/>
                </a:solidFill>
              </a:rPr>
              <a:t>nlmixr</a:t>
            </a:r>
            <a:r>
              <a:rPr lang="en-US" b="1">
                <a:solidFill>
                  <a:schemeClr val="tx1"/>
                </a:solidFill>
              </a:rPr>
              <a:t> </a:t>
            </a:r>
            <a:r>
              <a:rPr lang="en-CH" b="1">
                <a:solidFill>
                  <a:schemeClr val="tx1"/>
                </a:solidFill>
              </a:rPr>
              <a:t>–</a:t>
            </a:r>
            <a:r>
              <a:rPr lang="en-US" b="1">
                <a:solidFill>
                  <a:schemeClr val="tx1"/>
                </a:solidFill>
              </a:rPr>
              <a:t> coming soon</a:t>
            </a:r>
          </a:p>
          <a:p>
            <a:endParaRPr lang="en-US" sz="1200" b="1">
              <a:solidFill>
                <a:schemeClr val="tx1"/>
              </a:solidFill>
            </a:endParaRPr>
          </a:p>
        </p:txBody>
      </p:sp>
      <p:sp>
        <p:nvSpPr>
          <p:cNvPr id="2" name="Title 1"/>
          <p:cNvSpPr>
            <a:spLocks noGrp="1"/>
          </p:cNvSpPr>
          <p:nvPr>
            <p:ph type="title"/>
          </p:nvPr>
        </p:nvSpPr>
        <p:spPr/>
        <p:txBody>
          <a:bodyPr/>
          <a:lstStyle/>
          <a:p>
            <a:r>
              <a:rPr lang="en-US"/>
              <a:t>How to display a parameter table?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43</a:t>
            </a:fld>
            <a:endParaRPr lang="uk-UA"/>
          </a:p>
        </p:txBody>
      </p:sp>
      <p:pic>
        <p:nvPicPr>
          <p:cNvPr id="6" name="Picture 5"/>
          <p:cNvPicPr>
            <a:picLocks noChangeAspect="1"/>
          </p:cNvPicPr>
          <p:nvPr/>
        </p:nvPicPr>
        <p:blipFill rotWithShape="1">
          <a:blip r:embed="rId3"/>
          <a:srcRect r="6244"/>
          <a:stretch/>
        </p:blipFill>
        <p:spPr>
          <a:xfrm>
            <a:off x="3807231" y="2376512"/>
            <a:ext cx="3142658" cy="2278679"/>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98385" y="2356893"/>
            <a:ext cx="2952205" cy="2286000"/>
          </a:xfrm>
          <a:prstGeom prst="rect">
            <a:avLst/>
          </a:prstGeom>
          <a:ln>
            <a:solidFill>
              <a:schemeClr val="tx1"/>
            </a:solidFill>
          </a:ln>
        </p:spPr>
      </p:pic>
      <p:sp>
        <p:nvSpPr>
          <p:cNvPr id="9" name="Round Same Side Corner Rectangle 8"/>
          <p:cNvSpPr/>
          <p:nvPr/>
        </p:nvSpPr>
        <p:spPr>
          <a:xfrm>
            <a:off x="488160" y="823754"/>
            <a:ext cx="819864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Parameter Table</a:t>
            </a:r>
          </a:p>
        </p:txBody>
      </p:sp>
      <p:sp>
        <p:nvSpPr>
          <p:cNvPr id="10" name="Rectangle 9"/>
          <p:cNvSpPr/>
          <p:nvPr/>
        </p:nvSpPr>
        <p:spPr>
          <a:xfrm>
            <a:off x="492614" y="1061354"/>
            <a:ext cx="8183236" cy="8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a:solidFill>
                  <a:schemeClr val="tx1"/>
                </a:solidFill>
                <a:cs typeface="Consolas" panose="020B0609020204030204" pitchFamily="49" charset="0"/>
              </a:rPr>
              <a:t>Create a table with parameter estimates, either use:</a:t>
            </a:r>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get_data</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"estimates"</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de-CH" sz="1000" err="1">
                <a:solidFill>
                  <a:schemeClr val="tx1"/>
                </a:solidFill>
                <a:cs typeface="Consolas" panose="020B0609020204030204" pitchFamily="49" charset="0"/>
              </a:rPr>
              <a:t>Or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use</a:t>
            </a:r>
            <a:r>
              <a:rPr lang="de-CH" sz="1000">
                <a:solidFill>
                  <a:schemeClr val="tx1"/>
                </a:solidFill>
                <a:cs typeface="Consolas" panose="020B0609020204030204" pitchFamily="49" charset="0"/>
              </a:rPr>
              <a:t>:</a:t>
            </a: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param_table</a:t>
            </a:r>
            <a:r>
              <a:rPr lang="en-US" sz="100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3226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create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44</a:t>
            </a:fld>
            <a:endParaRPr lang="uk-UA"/>
          </a:p>
        </p:txBody>
      </p:sp>
      <p:sp>
        <p:nvSpPr>
          <p:cNvPr id="5" name="Rectangle 4"/>
          <p:cNvSpPr/>
          <p:nvPr/>
        </p:nvSpPr>
        <p:spPr>
          <a:xfrm>
            <a:off x="3730024" y="896984"/>
            <a:ext cx="3297072" cy="37338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sz="2100" b="1" err="1">
                <a:solidFill>
                  <a:schemeClr val="tx1"/>
                </a:solidFill>
              </a:rPr>
              <a:t>Monolix</a:t>
            </a:r>
            <a:endParaRPr lang="en-US" sz="1200">
              <a:solidFill>
                <a:schemeClr val="tx1"/>
              </a:solidFill>
            </a:endParaRPr>
          </a:p>
          <a:p>
            <a:pPr algn="just">
              <a:spcAft>
                <a:spcPts val="600"/>
              </a:spcAft>
            </a:pPr>
            <a:r>
              <a:rPr lang="en-US" sz="1050">
                <a:solidFill>
                  <a:schemeClr val="tx1"/>
                </a:solidFill>
              </a:rPr>
              <a:t>To produce the VPC, a simulation file is required (e.g. </a:t>
            </a:r>
            <a:r>
              <a:rPr lang="en-US" sz="1050" i="1">
                <a:solidFill>
                  <a:schemeClr val="tx1"/>
                </a:solidFill>
              </a:rPr>
              <a:t>sim.csv</a:t>
            </a:r>
            <a:r>
              <a:rPr lang="en-US" sz="1050">
                <a:solidFill>
                  <a:schemeClr val="tx1"/>
                </a:solidFill>
              </a:rPr>
              <a:t>), with (at least) the following columns: ID (individual identifiers), REP (simulation replicate number), TIME, DV (dependent variable)</a:t>
            </a:r>
          </a:p>
          <a:p>
            <a:pPr algn="just"/>
            <a:r>
              <a:rPr lang="en-US" sz="1050">
                <a:solidFill>
                  <a:schemeClr val="tx1"/>
                </a:solidFill>
              </a:rPr>
              <a:t>Create a simulation object to use as argument in controller creation:</a:t>
            </a:r>
          </a:p>
          <a:p>
            <a:pPr marL="182563" algn="just">
              <a:spcAft>
                <a:spcPts val="600"/>
              </a:spcAft>
            </a:pPr>
            <a:r>
              <a:rPr lang="en-US" sz="1050">
                <a:solidFill>
                  <a:srgbClr val="214A88"/>
                </a:solidFill>
                <a:latin typeface="Consolas" panose="020B0609020204030204" pitchFamily="49" charset="0"/>
                <a:cs typeface="Consolas" panose="020B0609020204030204" pitchFamily="49" charset="0"/>
              </a:rPr>
              <a:t>sim = </a:t>
            </a:r>
            <a:r>
              <a:rPr lang="en-US" sz="1050" b="1" err="1">
                <a:solidFill>
                  <a:srgbClr val="214A88"/>
                </a:solidFill>
                <a:latin typeface="Consolas" panose="020B0609020204030204" pitchFamily="49" charset="0"/>
                <a:cs typeface="Consolas" panose="020B0609020204030204" pitchFamily="49" charset="0"/>
              </a:rPr>
              <a:t>pmx_sim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file = </a:t>
            </a:r>
            <a:r>
              <a:rPr lang="en-US" sz="1050">
                <a:solidFill>
                  <a:srgbClr val="4F9A05"/>
                </a:solidFill>
                <a:latin typeface="Consolas" panose="020B0609020204030204" pitchFamily="49" charset="0"/>
                <a:cs typeface="Consolas" panose="020B0609020204030204" pitchFamily="49" charset="0"/>
              </a:rPr>
              <a:t>"sim.csv"</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irun</a:t>
            </a:r>
            <a:r>
              <a:rPr lang="en-US" sz="1050">
                <a:solidFill>
                  <a:srgbClr val="214A88"/>
                </a:solidFill>
                <a:latin typeface="Consolas" panose="020B0609020204030204" pitchFamily="49" charset="0"/>
                <a:cs typeface="Consolas" panose="020B0609020204030204" pitchFamily="49" charset="0"/>
              </a:rPr>
              <a:t> =</a:t>
            </a:r>
            <a:r>
              <a:rPr lang="en-US" sz="1050">
                <a:solidFill>
                  <a:srgbClr val="4F9A05"/>
                </a:solidFill>
                <a:latin typeface="Consolas" panose="020B0609020204030204" pitchFamily="49" charset="0"/>
                <a:cs typeface="Consolas" panose="020B0609020204030204" pitchFamily="49" charset="0"/>
              </a:rPr>
              <a:t>"rep"</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idv</a:t>
            </a:r>
            <a:r>
              <a:rPr lang="en-US" sz="1050">
                <a:solidFill>
                  <a:srgbClr val="214A88"/>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"TIME"</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bins:</a:t>
            </a:r>
          </a:p>
          <a:p>
            <a:pPr marL="177800" algn="just">
              <a:spcAft>
                <a:spcPts val="600"/>
              </a:spcAft>
            </a:pPr>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bin = </a:t>
            </a:r>
            <a:r>
              <a:rPr lang="en-US" sz="1050" b="1" err="1">
                <a:solidFill>
                  <a:srgbClr val="214A88"/>
                </a:solidFill>
                <a:latin typeface="Consolas" panose="020B0609020204030204" pitchFamily="49" charset="0"/>
                <a:cs typeface="Consolas" panose="020B0609020204030204" pitchFamily="49" charset="0"/>
              </a:rPr>
              <a:t>pmx_vpc_bin</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style=</a:t>
            </a:r>
            <a:r>
              <a:rPr lang="en-US" sz="1050">
                <a:solidFill>
                  <a:srgbClr val="4F9A05"/>
                </a:solidFill>
                <a:latin typeface="Consolas" panose="020B0609020204030204" pitchFamily="49" charset="0"/>
                <a:cs typeface="Consolas" panose="020B0609020204030204" pitchFamily="49" charset="0"/>
              </a:rPr>
              <a:t>"equal"</a:t>
            </a:r>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n=</a:t>
            </a:r>
            <a:r>
              <a:rPr lang="en-US" sz="1050">
                <a:solidFill>
                  <a:srgbClr val="0000CF"/>
                </a:solidFill>
                <a:latin typeface="Consolas" panose="020B0609020204030204" pitchFamily="49" charset="0"/>
                <a:cs typeface="Consolas" panose="020B0609020204030204" pitchFamily="49" charset="0"/>
              </a:rPr>
              <a:t>10</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prediction and confidence intervals, data points properties:</a:t>
            </a:r>
          </a:p>
          <a:p>
            <a:pPr algn="just"/>
            <a:endParaRPr lang="en-US" sz="1050">
              <a:solidFill>
                <a:srgbClr val="000000"/>
              </a:solidFill>
              <a:cs typeface="Consolas" panose="020B0609020204030204" pitchFamily="49" charset="0"/>
            </a:endParaRPr>
          </a:p>
          <a:p>
            <a:pPr algn="just"/>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chemeClr val="tx1"/>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type</a:t>
            </a:r>
            <a:r>
              <a:rPr lang="en-US" sz="1050">
                <a:solidFill>
                  <a:schemeClr val="tx1"/>
                </a:solidFill>
                <a:latin typeface="Consolas" panose="020B0609020204030204" pitchFamily="49" charset="0"/>
                <a:cs typeface="Consolas" panose="020B0609020204030204" pitchFamily="49" charset="0"/>
              </a:rPr>
              <a:t> = </a:t>
            </a:r>
            <a:r>
              <a:rPr lang="en-US" sz="1050">
                <a:solidFill>
                  <a:srgbClr val="4F9A05"/>
                </a:solidFill>
                <a:latin typeface="Consolas" panose="020B0609020204030204" pitchFamily="49" charset="0"/>
                <a:cs typeface="Consolas" panose="020B0609020204030204" pitchFamily="49" charset="0"/>
              </a:rPr>
              <a:t>"percentile"</a:t>
            </a:r>
            <a:r>
              <a:rPr lang="en-US" sz="1050">
                <a:solidFill>
                  <a:schemeClr val="tx1"/>
                </a:solidFill>
                <a:latin typeface="Consolas" panose="020B0609020204030204" pitchFamily="49" charset="0"/>
                <a:cs typeface="Consolas" panose="020B0609020204030204" pitchFamily="49" charset="0"/>
              </a:rPr>
              <a:t>, </a:t>
            </a:r>
          </a:p>
          <a:p>
            <a:pPr marL="177800"/>
            <a:r>
              <a:rPr lang="en-US" sz="1050">
                <a:solidFill>
                  <a:srgbClr val="214A88"/>
                </a:solidFill>
                <a:latin typeface="Consolas" panose="020B0609020204030204" pitchFamily="49" charset="0"/>
                <a:cs typeface="Consolas" panose="020B0609020204030204" pitchFamily="49" charset="0"/>
              </a:rPr>
              <a:t>pi </a:t>
            </a:r>
            <a:r>
              <a:rPr lang="en-US" sz="1050">
                <a:solidFill>
                  <a:schemeClr val="tx1"/>
                </a:solidFill>
                <a:latin typeface="Consolas" panose="020B0609020204030204" pitchFamily="49" charset="0"/>
                <a:cs typeface="Consolas" panose="020B0609020204030204" pitchFamily="49" charset="0"/>
              </a:rPr>
              <a:t>= </a:t>
            </a:r>
            <a:r>
              <a:rPr lang="en-US" sz="1050" b="1" err="1">
                <a:solidFill>
                  <a:schemeClr val="accent1">
                    <a:lumMod val="75000"/>
                  </a:schemeClr>
                </a:solidFill>
                <a:latin typeface="Consolas" panose="020B0609020204030204" pitchFamily="49" charset="0"/>
                <a:cs typeface="Consolas" panose="020B0609020204030204" pitchFamily="49" charset="0"/>
              </a:rPr>
              <a:t>pmx_vpc_pi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 </a:t>
            </a:r>
            <a:r>
              <a:rPr lang="en-US" sz="1050">
                <a:solidFill>
                  <a:srgbClr val="214A88"/>
                </a:solidFill>
                <a:latin typeface="Consolas" panose="020B0609020204030204" pitchFamily="49" charset="0"/>
                <a:cs typeface="Consolas" panose="020B0609020204030204" pitchFamily="49" charset="0"/>
              </a:rPr>
              <a:t>ci</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pmx_vpc_ci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a:t>
            </a:r>
          </a:p>
          <a:p>
            <a:pPr marL="177800"/>
            <a:r>
              <a:rPr lang="en-US" sz="1050" err="1">
                <a:solidFill>
                  <a:srgbClr val="214A88"/>
                </a:solidFill>
                <a:latin typeface="Consolas" panose="020B0609020204030204" pitchFamily="49" charset="0"/>
                <a:cs typeface="Consolas" panose="020B0609020204030204" pitchFamily="49" charset="0"/>
              </a:rPr>
              <a:t>obs</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pmx_vpc_obs</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color</a:t>
            </a:r>
            <a:r>
              <a:rPr lang="en-US" sz="1050">
                <a:solidFill>
                  <a:schemeClr val="tx1"/>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"blue"</a:t>
            </a:r>
            <a:r>
              <a:rPr lang="en-US" sz="1050">
                <a:solidFill>
                  <a:schemeClr val="tx1"/>
                </a:solidFill>
                <a:latin typeface="Consolas" panose="020B0609020204030204" pitchFamily="49" charset="0"/>
                <a:cs typeface="Consolas" panose="020B0609020204030204" pitchFamily="49" charset="0"/>
              </a:rPr>
              <a:t>, </a:t>
            </a:r>
            <a:r>
              <a:rPr lang="en-US" sz="1050">
                <a:solidFill>
                  <a:schemeClr val="accent1">
                    <a:lumMod val="75000"/>
                  </a:schemeClr>
                </a:solidFill>
                <a:latin typeface="Consolas" panose="020B0609020204030204" pitchFamily="49" charset="0"/>
                <a:cs typeface="Consolas" panose="020B0609020204030204" pitchFamily="49" charset="0"/>
              </a:rPr>
              <a:t>shape</a:t>
            </a:r>
            <a:r>
              <a:rPr lang="en-US" sz="1050">
                <a:solidFill>
                  <a:schemeClr val="tx1"/>
                </a:solidFill>
                <a:latin typeface="Consolas" panose="020B0609020204030204" pitchFamily="49" charset="0"/>
                <a:cs typeface="Consolas" panose="020B0609020204030204" pitchFamily="49" charset="0"/>
              </a:rPr>
              <a:t>=18, </a:t>
            </a:r>
            <a:r>
              <a:rPr lang="en-US" sz="1050">
                <a:solidFill>
                  <a:schemeClr val="accent1">
                    <a:lumMod val="75000"/>
                  </a:schemeClr>
                </a:solidFill>
                <a:latin typeface="Consolas" panose="020B0609020204030204" pitchFamily="49" charset="0"/>
                <a:cs typeface="Consolas" panose="020B0609020204030204" pitchFamily="49" charset="0"/>
              </a:rPr>
              <a:t>size</a:t>
            </a:r>
            <a:r>
              <a:rPr lang="en-US" sz="1050">
                <a:solidFill>
                  <a:schemeClr val="tx1"/>
                </a:solidFill>
                <a:latin typeface="Consolas" panose="020B0609020204030204" pitchFamily="49" charset="0"/>
                <a:cs typeface="Consolas" panose="020B0609020204030204" pitchFamily="49" charset="0"/>
              </a:rPr>
              <a:t>=2))</a:t>
            </a:r>
            <a:endParaRPr lang="en-US" sz="2100">
              <a:solidFill>
                <a:schemeClr val="tx1"/>
              </a:solidFill>
            </a:endParaRPr>
          </a:p>
        </p:txBody>
      </p:sp>
      <p:sp>
        <p:nvSpPr>
          <p:cNvPr id="6" name="Rectangle 5"/>
          <p:cNvSpPr/>
          <p:nvPr/>
        </p:nvSpPr>
        <p:spPr>
          <a:xfrm>
            <a:off x="492614" y="895351"/>
            <a:ext cx="3141615" cy="37338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a:solidFill>
                  <a:schemeClr val="tx1"/>
                </a:solidFill>
              </a:rPr>
              <a:t>NONMEM</a:t>
            </a:r>
          </a:p>
          <a:p>
            <a:pPr algn="just">
              <a:spcAft>
                <a:spcPts val="600"/>
              </a:spcAft>
            </a:pPr>
            <a:r>
              <a:rPr lang="en-US" sz="1050">
                <a:solidFill>
                  <a:schemeClr val="tx1"/>
                </a:solidFill>
              </a:rPr>
              <a:t>S</a:t>
            </a:r>
            <a:r>
              <a:rPr lang="de-CH" sz="1050" err="1">
                <a:solidFill>
                  <a:schemeClr val="tx1"/>
                </a:solidFill>
                <a:cs typeface="Consolas" panose="020B0609020204030204" pitchFamily="49" charset="0"/>
              </a:rPr>
              <a:t>imulation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tables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required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for</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of</a:t>
            </a:r>
            <a:r>
              <a:rPr lang="de-CH" sz="1050">
                <a:solidFill>
                  <a:schemeClr val="tx1"/>
                </a:solidFill>
                <a:cs typeface="Consolas" panose="020B0609020204030204" pitchFamily="49" charset="0"/>
              </a:rPr>
              <a:t> VPC (e.g. sdtab1sim). </a:t>
            </a:r>
            <a:r>
              <a:rPr lang="de-CH" sz="1050" err="1">
                <a:solidFill>
                  <a:schemeClr val="tx1"/>
                </a:solidFill>
                <a:cs typeface="Consolas" panose="020B0609020204030204" pitchFamily="49" charset="0"/>
              </a:rPr>
              <a:t>They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loaded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if</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detected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and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the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sim</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object</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rPr>
              <a:t>. </a:t>
            </a:r>
            <a:r>
              <a:rPr lang="de-CH" sz="1050" err="1">
                <a:solidFill>
                  <a:schemeClr val="tx1"/>
                </a:solidFill>
              </a:rPr>
              <a:t>For</a:t>
            </a:r>
            <a:r>
              <a:rPr lang="de-CH" sz="1050">
                <a:solidFill>
                  <a:schemeClr val="tx1"/>
                </a:solidFill>
              </a:rPr>
              <a:t> post-hoc </a:t>
            </a:r>
            <a:r>
              <a:rPr lang="de-CH" sz="1050" err="1">
                <a:solidFill>
                  <a:schemeClr val="tx1"/>
                </a:solidFill>
              </a:rPr>
              <a:t>simulation</a:t>
            </a:r>
            <a:r>
              <a:rPr lang="de-CH" sz="1050">
                <a:solidFill>
                  <a:schemeClr val="tx1"/>
                </a:solidFill>
              </a:rPr>
              <a:t>, </a:t>
            </a:r>
            <a:r>
              <a:rPr lang="de-CH" sz="1050" err="1">
                <a:solidFill>
                  <a:schemeClr val="tx1"/>
                </a:solidFill>
              </a:rPr>
              <a:t>you</a:t>
            </a:r>
            <a:r>
              <a:rPr lang="de-CH" sz="1050">
                <a:solidFill>
                  <a:schemeClr val="tx1"/>
                </a:solidFill>
              </a:rPr>
              <a:t> </a:t>
            </a:r>
            <a:r>
              <a:rPr lang="de-CH" sz="1050" err="1">
                <a:solidFill>
                  <a:schemeClr val="tx1"/>
                </a:solidFill>
              </a:rPr>
              <a:t>can</a:t>
            </a:r>
            <a:r>
              <a:rPr lang="de-CH" sz="1050">
                <a:solidFill>
                  <a:schemeClr val="tx1"/>
                </a:solidFill>
              </a:rPr>
              <a:t> also </a:t>
            </a:r>
            <a:r>
              <a:rPr lang="de-CH" sz="1050" err="1">
                <a:solidFill>
                  <a:schemeClr val="tx1"/>
                </a:solidFill>
              </a:rPr>
              <a:t>specify</a:t>
            </a:r>
            <a:r>
              <a:rPr lang="de-CH" sz="1050">
                <a:solidFill>
                  <a:schemeClr val="tx1"/>
                </a:solidFill>
              </a:rPr>
              <a:t>: </a:t>
            </a:r>
          </a:p>
          <a:p>
            <a:r>
              <a:rPr lang="en-US" sz="1050" err="1">
                <a:solidFill>
                  <a:srgbClr val="000000"/>
                </a:solidFill>
                <a:latin typeface="Consolas" panose="020B0609020204030204" pitchFamily="49" charset="0"/>
                <a:cs typeface="Consolas" panose="020B0609020204030204" pitchFamily="49" charset="0"/>
              </a:rPr>
              <a:t>ctr</a:t>
            </a:r>
            <a:r>
              <a:rPr lang="en-US" sz="1050">
                <a:solidFill>
                  <a:srgbClr val="000000"/>
                </a:solidFill>
                <a:latin typeface="Consolas" panose="020B0609020204030204" pitchFamily="49" charset="0"/>
                <a:cs typeface="Consolas" panose="020B0609020204030204" pitchFamily="49" charset="0"/>
              </a:rPr>
              <a:t> = </a:t>
            </a:r>
            <a:r>
              <a:rPr lang="en-US" sz="1050" b="1" err="1">
                <a:solidFill>
                  <a:srgbClr val="214A88"/>
                </a:solidFill>
                <a:latin typeface="Consolas" panose="020B0609020204030204" pitchFamily="49" charset="0"/>
                <a:cs typeface="Consolas" panose="020B0609020204030204" pitchFamily="49" charset="0"/>
              </a:rPr>
              <a:t>pmx_nm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directory = </a:t>
            </a:r>
            <a:r>
              <a:rPr lang="en-US" sz="1050" err="1">
                <a:solidFill>
                  <a:srgbClr val="000000"/>
                </a:solidFill>
                <a:latin typeface="Consolas" panose="020B0609020204030204" pitchFamily="49" charset="0"/>
                <a:cs typeface="Consolas" panose="020B0609020204030204" pitchFamily="49" charset="0"/>
              </a:rPr>
              <a:t>work_dir</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file = </a:t>
            </a:r>
            <a:r>
              <a:rPr lang="en-US" sz="1050" err="1">
                <a:solidFill>
                  <a:srgbClr val="000000"/>
                </a:solidFill>
                <a:latin typeface="Consolas" panose="020B0609020204030204" pitchFamily="49" charset="0"/>
                <a:cs typeface="Consolas" panose="020B0609020204030204" pitchFamily="49" charset="0"/>
              </a:rPr>
              <a:t>model_file</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simfile</a:t>
            </a:r>
            <a:r>
              <a:rPr lang="de-CH" sz="1050">
                <a:solidFill>
                  <a:schemeClr val="tx1"/>
                </a:solidFill>
              </a:rPr>
              <a:t> = 	</a:t>
            </a:r>
            <a:r>
              <a:rPr lang="en-US" sz="1050">
                <a:solidFill>
                  <a:srgbClr val="4F9A05"/>
                </a:solidFill>
                <a:latin typeface="Consolas" panose="020B0609020204030204" pitchFamily="49" charset="0"/>
                <a:cs typeface="Consolas" panose="020B0609020204030204" pitchFamily="49" charset="0"/>
              </a:rPr>
              <a:t>"</a:t>
            </a:r>
            <a:r>
              <a:rPr lang="en-US" sz="1050" err="1">
                <a:solidFill>
                  <a:srgbClr val="4F9A05"/>
                </a:solidFill>
                <a:latin typeface="Consolas" panose="020B0609020204030204" pitchFamily="49" charset="0"/>
                <a:cs typeface="Consolas" panose="020B0609020204030204" pitchFamily="49" charset="0"/>
              </a:rPr>
              <a:t>my_simulation.ctl</a:t>
            </a:r>
            <a:r>
              <a:rPr lang="en-US" sz="1050">
                <a:solidFill>
                  <a:srgbClr val="4F9A05"/>
                </a:solidFill>
                <a:latin typeface="Consolas" panose="020B0609020204030204" pitchFamily="49" charset="0"/>
                <a:cs typeface="Consolas" panose="020B0609020204030204" pitchFamily="49" charset="0"/>
              </a:rPr>
              <a:t>"</a:t>
            </a:r>
            <a:r>
              <a:rPr lang="en-US" sz="1050">
                <a:solidFill>
                  <a:srgbClr val="000000"/>
                </a:solidFill>
                <a:latin typeface="Consolas" panose="020B0609020204030204" pitchFamily="49" charset="0"/>
                <a:cs typeface="Consolas" panose="020B0609020204030204" pitchFamily="49" charset="0"/>
              </a:rPr>
              <a:t>)</a:t>
            </a:r>
            <a:endParaRPr lang="en-US" sz="1050">
              <a:solidFill>
                <a:schemeClr val="tx1"/>
              </a:solidFill>
            </a:endParaRPr>
          </a:p>
          <a:p>
            <a:endParaRPr lang="en-US" sz="1200">
              <a:solidFill>
                <a:schemeClr val="tx1"/>
              </a:solidFill>
            </a:endParaRPr>
          </a:p>
          <a:p>
            <a:r>
              <a:rPr lang="en-US" sz="1200">
                <a:solidFill>
                  <a:schemeClr val="tx1"/>
                </a:solidFill>
              </a:rPr>
              <a:t>Example</a:t>
            </a:r>
            <a:r>
              <a:rPr lang="en-US" sz="1200" b="1">
                <a:solidFill>
                  <a:schemeClr val="tx1"/>
                </a:solidFill>
              </a:rPr>
              <a:t>:</a:t>
            </a:r>
          </a:p>
          <a:p>
            <a:pPr algn="ctr"/>
            <a:endParaRPr lang="en-US"/>
          </a:p>
        </p:txBody>
      </p:sp>
      <p:sp>
        <p:nvSpPr>
          <p:cNvPr id="7" name="Rectangle 6"/>
          <p:cNvSpPr/>
          <p:nvPr/>
        </p:nvSpPr>
        <p:spPr>
          <a:xfrm>
            <a:off x="7082824" y="895351"/>
            <a:ext cx="1832576" cy="37338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err="1">
                <a:solidFill>
                  <a:schemeClr val="tx1"/>
                </a:solidFill>
              </a:rPr>
              <a:t>nlmixr</a:t>
            </a:r>
            <a:endParaRPr lang="en-US" b="1">
              <a:solidFill>
                <a:schemeClr val="tx1"/>
              </a:solidFill>
            </a:endParaRPr>
          </a:p>
          <a:p>
            <a:pPr>
              <a:spcBef>
                <a:spcPts val="600"/>
              </a:spcBef>
              <a:spcAft>
                <a:spcPts val="600"/>
              </a:spcAft>
            </a:pPr>
            <a:r>
              <a:rPr lang="de-CH" sz="1050">
                <a:solidFill>
                  <a:schemeClr val="tx1"/>
                </a:solidFill>
              </a:rPr>
              <a:t>VPC will </a:t>
            </a:r>
            <a:r>
              <a:rPr lang="de-CH" sz="1050" err="1">
                <a:solidFill>
                  <a:schemeClr val="tx1"/>
                </a:solidFill>
              </a:rPr>
              <a:t>be</a:t>
            </a:r>
            <a:r>
              <a:rPr lang="de-CH" sz="1050">
                <a:solidFill>
                  <a:schemeClr val="tx1"/>
                </a:solidFill>
              </a:rPr>
              <a:t> </a:t>
            </a:r>
            <a:r>
              <a:rPr lang="de-CH" sz="1050" err="1">
                <a:solidFill>
                  <a:schemeClr val="tx1"/>
                </a:solidFill>
              </a:rPr>
              <a:t>autmatically</a:t>
            </a:r>
            <a:r>
              <a:rPr lang="de-CH" sz="1050">
                <a:solidFill>
                  <a:schemeClr val="tx1"/>
                </a:solidFill>
              </a:rPr>
              <a:t> </a:t>
            </a:r>
            <a:r>
              <a:rPr lang="de-CH" sz="1050" err="1">
                <a:solidFill>
                  <a:schemeClr val="tx1"/>
                </a:solidFill>
              </a:rPr>
              <a:t>enabled</a:t>
            </a:r>
            <a:r>
              <a:rPr lang="de-CH" sz="1050">
                <a:solidFill>
                  <a:schemeClr val="tx1"/>
                </a:solidFill>
              </a:rPr>
              <a:t> </a:t>
            </a:r>
            <a:r>
              <a:rPr lang="de-CH" sz="1050" err="1">
                <a:solidFill>
                  <a:schemeClr val="tx1"/>
                </a:solidFill>
              </a:rPr>
              <a:t>with</a:t>
            </a:r>
            <a:r>
              <a:rPr lang="de-CH" sz="1050">
                <a:solidFill>
                  <a:schemeClr val="tx1"/>
                </a:solidFill>
              </a:rPr>
              <a:t> </a:t>
            </a:r>
            <a:r>
              <a:rPr lang="de-CH" sz="1050" err="1">
                <a:solidFill>
                  <a:schemeClr val="tx1"/>
                </a:solidFill>
              </a:rPr>
              <a:t>controller</a:t>
            </a:r>
            <a:r>
              <a:rPr lang="de-CH" sz="1050">
                <a:solidFill>
                  <a:schemeClr val="tx1"/>
                </a:solidFill>
              </a:rPr>
              <a:t> </a:t>
            </a:r>
            <a:r>
              <a:rPr lang="de-CH" sz="1050" err="1">
                <a:solidFill>
                  <a:schemeClr val="tx1"/>
                </a:solidFill>
              </a:rPr>
              <a:t>creation</a:t>
            </a:r>
            <a:endParaRPr lang="de-CH" sz="1050">
              <a:solidFill>
                <a:schemeClr val="tx1"/>
              </a:solidFill>
            </a:endParaRPr>
          </a:p>
          <a:p>
            <a:pPr>
              <a:spcAft>
                <a:spcPts val="600"/>
              </a:spcAft>
            </a:pPr>
            <a:r>
              <a:rPr lang="en-US" sz="1050" err="1">
                <a:solidFill>
                  <a:srgbClr val="000000"/>
                </a:solidFill>
                <a:latin typeface="Consolas" panose="020B0609020204030204" pitchFamily="49" charset="0"/>
                <a:cs typeface="Consolas" panose="020B0609020204030204" pitchFamily="49" charset="0"/>
              </a:rPr>
              <a:t>ctr</a:t>
            </a:r>
            <a:r>
              <a:rPr lang="en-US" sz="1050">
                <a:solidFill>
                  <a:srgbClr val="000000"/>
                </a:solidFill>
                <a:latin typeface="Consolas" panose="020B0609020204030204" pitchFamily="49" charset="0"/>
                <a:cs typeface="Consolas" panose="020B0609020204030204" pitchFamily="49" charset="0"/>
              </a:rPr>
              <a:t> = </a:t>
            </a:r>
            <a:r>
              <a:rPr lang="en-US" sz="1050" b="1" err="1">
                <a:solidFill>
                  <a:srgbClr val="214A88"/>
                </a:solidFill>
                <a:latin typeface="Consolas" panose="020B0609020204030204" pitchFamily="49" charset="0"/>
                <a:cs typeface="Consolas" panose="020B0609020204030204" pitchFamily="49" charset="0"/>
              </a:rPr>
              <a:t>pmx_nlmixr</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fit = </a:t>
            </a:r>
            <a:r>
              <a:rPr lang="en-US" sz="1050">
                <a:solidFill>
                  <a:srgbClr val="000000"/>
                </a:solidFill>
                <a:latin typeface="Consolas" panose="020B0609020204030204" pitchFamily="49" charset="0"/>
                <a:cs typeface="Consolas" panose="020B0609020204030204" pitchFamily="49" charset="0"/>
              </a:rPr>
              <a:t>fit, </a:t>
            </a:r>
            <a:r>
              <a:rPr lang="en-US" sz="1050" err="1">
                <a:solidFill>
                  <a:srgbClr val="000000"/>
                </a:solidFill>
                <a:latin typeface="Consolas" panose="020B0609020204030204" pitchFamily="49" charset="0"/>
                <a:cs typeface="Consolas" panose="020B0609020204030204" pitchFamily="49" charset="0"/>
              </a:rPr>
              <a:t>vpc</a:t>
            </a:r>
            <a:r>
              <a:rPr lang="en-US" sz="1050">
                <a:solidFill>
                  <a:srgbClr val="000000"/>
                </a:solidFill>
                <a:latin typeface="Consolas" panose="020B0609020204030204" pitchFamily="49" charset="0"/>
                <a:cs typeface="Consolas" panose="020B0609020204030204" pitchFamily="49" charset="0"/>
              </a:rPr>
              <a:t> = </a:t>
            </a:r>
            <a:r>
              <a:rPr lang="en-US" sz="1050">
                <a:solidFill>
                  <a:srgbClr val="8F5A03"/>
                </a:solidFill>
                <a:latin typeface="Consolas" panose="020B0609020204030204" pitchFamily="49" charset="0"/>
                <a:cs typeface="Consolas" panose="020B0609020204030204" pitchFamily="49" charset="0"/>
              </a:rPr>
              <a:t>TRUE</a:t>
            </a:r>
            <a:r>
              <a:rPr lang="en-US" sz="1050">
                <a:solidFill>
                  <a:srgbClr val="000000"/>
                </a:solidFill>
                <a:latin typeface="Consolas" panose="020B0609020204030204" pitchFamily="49" charset="0"/>
                <a:cs typeface="Consolas" panose="020B0609020204030204" pitchFamily="49" charset="0"/>
              </a:rPr>
              <a:t>)</a:t>
            </a:r>
            <a:endParaRPr lang="de-CH" sz="1050">
              <a:solidFill>
                <a:schemeClr val="tx1"/>
              </a:solidFill>
            </a:endParaRPr>
          </a:p>
          <a:p>
            <a:endParaRPr lang="en-US" sz="1050" b="1">
              <a:solidFill>
                <a:schemeClr val="tx1"/>
              </a:solidFill>
            </a:endParaRPr>
          </a:p>
        </p:txBody>
      </p:sp>
      <p:pic>
        <p:nvPicPr>
          <p:cNvPr id="15" name="Picture 14"/>
          <p:cNvPicPr>
            <a:picLocks noChangeAspect="1"/>
          </p:cNvPicPr>
          <p:nvPr/>
        </p:nvPicPr>
        <p:blipFill rotWithShape="1">
          <a:blip r:embed="rId3"/>
          <a:srcRect r="23332"/>
          <a:stretch/>
        </p:blipFill>
        <p:spPr>
          <a:xfrm>
            <a:off x="548007" y="3105150"/>
            <a:ext cx="2952385" cy="838200"/>
          </a:xfrm>
          <a:prstGeom prst="rect">
            <a:avLst/>
          </a:prstGeom>
        </p:spPr>
      </p:pic>
    </p:spTree>
    <p:extLst>
      <p:ext uri="{BB962C8B-B14F-4D97-AF65-F5344CB8AC3E}">
        <p14:creationId xmlns:p14="http://schemas.microsoft.com/office/powerpoint/2010/main" val="1585656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52450"/>
          </a:xfrm>
        </p:spPr>
        <p:txBody>
          <a:bodyPr/>
          <a:lstStyle/>
          <a:p>
            <a:r>
              <a:rPr lang="en-US"/>
              <a:t>How to customize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45</a:t>
            </a:fld>
            <a:endParaRPr lang="uk-UA"/>
          </a:p>
        </p:txBody>
      </p:sp>
      <p:sp>
        <p:nvSpPr>
          <p:cNvPr id="7" name="Rectangle 6"/>
          <p:cNvSpPr/>
          <p:nvPr/>
        </p:nvSpPr>
        <p:spPr>
          <a:xfrm>
            <a:off x="433768" y="1123951"/>
            <a:ext cx="5082000" cy="35813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Sometimes, calling the standard </a:t>
            </a:r>
            <a:r>
              <a:rPr lang="en-US" sz="1000" err="1">
                <a:solidFill>
                  <a:schemeClr val="tx1"/>
                </a:solidFill>
              </a:rPr>
              <a:t>vpc</a:t>
            </a:r>
            <a:r>
              <a:rPr lang="en-US" sz="1000">
                <a:solidFill>
                  <a:schemeClr val="tx1"/>
                </a:solidFill>
              </a:rPr>
              <a:t> function will not result in a usable </a:t>
            </a:r>
            <a:r>
              <a:rPr lang="en-US" sz="1000" err="1">
                <a:solidFill>
                  <a:schemeClr val="tx1"/>
                </a:solidFill>
              </a:rPr>
              <a:t>vpc</a:t>
            </a:r>
            <a:r>
              <a:rPr lang="en-US" sz="1000">
                <a:solidFill>
                  <a:schemeClr val="tx1"/>
                </a:solidFill>
              </a:rPr>
              <a:t>-plot.</a:t>
            </a:r>
          </a:p>
          <a:p>
            <a:pPr algn="just">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solidFill>
                  <a:schemeClr val="tx1"/>
                </a:solidFill>
                <a:latin typeface="Consolas" panose="020B0609020204030204" pitchFamily="49" charset="0"/>
                <a:cs typeface="Consolas" panose="020B0609020204030204" pitchFamily="49" charset="0"/>
              </a:rPr>
              <a:t>()</a:t>
            </a:r>
          </a:p>
          <a:p>
            <a:pPr algn="just">
              <a:spcAft>
                <a:spcPts val="600"/>
              </a:spcAft>
            </a:pPr>
            <a:endParaRPr lang="de-CH" sz="1000">
              <a:solidFill>
                <a:schemeClr val="tx1"/>
              </a:solidFill>
              <a:cs typeface="Consolas" panose="020B0609020204030204" pitchFamily="49" charset="0"/>
            </a:endParaRPr>
          </a:p>
          <a:p>
            <a:pPr algn="just">
              <a:spcAft>
                <a:spcPts val="600"/>
              </a:spcAft>
            </a:pPr>
            <a:endParaRPr lang="de-CH" sz="1000">
              <a:solidFill>
                <a:schemeClr val="tx1"/>
              </a:solidFill>
              <a:cs typeface="Consolas" panose="020B0609020204030204" pitchFamily="49" charset="0"/>
            </a:endParaRPr>
          </a:p>
          <a:p>
            <a:pPr algn="just">
              <a:spcAft>
                <a:spcPts val="600"/>
              </a:spcAft>
            </a:pPr>
            <a:r>
              <a:rPr lang="de-CH" sz="1000" err="1">
                <a:solidFill>
                  <a:schemeClr val="tx1"/>
                </a:solidFill>
                <a:cs typeface="Consolas" panose="020B0609020204030204" pitchFamily="49" charset="0"/>
              </a:rPr>
              <a:t>Using</a:t>
            </a:r>
            <a:r>
              <a:rPr lang="de-CH" sz="1000">
                <a:solidFill>
                  <a:schemeClr val="tx1"/>
                </a:solidFill>
                <a:cs typeface="Consolas" panose="020B0609020204030204" pitchFamily="49" charset="0"/>
              </a:rPr>
              <a:t> different style </a:t>
            </a:r>
            <a:r>
              <a:rPr lang="de-CH" sz="1000" err="1">
                <a:solidFill>
                  <a:schemeClr val="tx1"/>
                </a:solidFill>
                <a:cs typeface="Consolas" panose="020B0609020204030204" pitchFamily="49" charset="0"/>
              </a:rPr>
              <a:t>of</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binning</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might</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result</a:t>
            </a:r>
            <a:r>
              <a:rPr lang="de-CH" sz="1000">
                <a:solidFill>
                  <a:schemeClr val="tx1"/>
                </a:solidFill>
                <a:cs typeface="Consolas" panose="020B0609020204030204" pitchFamily="49" charset="0"/>
              </a:rPr>
              <a:t> in </a:t>
            </a:r>
            <a:r>
              <a:rPr lang="de-CH" sz="1000" err="1">
                <a:solidFill>
                  <a:schemeClr val="tx1"/>
                </a:solidFill>
                <a:cs typeface="Consolas" panose="020B0609020204030204" pitchFamily="49" charset="0"/>
              </a:rPr>
              <a:t>better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plots</a:t>
            </a:r>
            <a:r>
              <a:rPr lang="de-CH" sz="1000">
                <a:solidFill>
                  <a:schemeClr val="tx1"/>
                </a:solidFill>
                <a:cs typeface="Consolas" panose="020B0609020204030204" pitchFamily="49" charset="0"/>
              </a:rPr>
              <a:t>. </a:t>
            </a:r>
            <a:r>
              <a:rPr lang="en-US" sz="1000">
                <a:solidFill>
                  <a:schemeClr val="tx1"/>
                </a:solidFill>
              </a:rPr>
              <a:t>Many styles are available: "fixed", "</a:t>
            </a:r>
            <a:r>
              <a:rPr lang="en-US" sz="1000" err="1">
                <a:solidFill>
                  <a:schemeClr val="tx1"/>
                </a:solidFill>
              </a:rPr>
              <a:t>sd</a:t>
            </a:r>
            <a:r>
              <a:rPr lang="en-US" sz="1000">
                <a:solidFill>
                  <a:schemeClr val="tx1"/>
                </a:solidFill>
              </a:rPr>
              <a:t>", "equal", "pretty", "quantile", "</a:t>
            </a:r>
            <a:r>
              <a:rPr lang="en-US" sz="1000" err="1">
                <a:solidFill>
                  <a:schemeClr val="tx1"/>
                </a:solidFill>
              </a:rPr>
              <a:t>kmeans</a:t>
            </a:r>
            <a:r>
              <a:rPr lang="en-US" sz="1000">
                <a:solidFill>
                  <a:schemeClr val="tx1"/>
                </a:solidFill>
              </a:rPr>
              <a:t>", "</a:t>
            </a:r>
            <a:r>
              <a:rPr lang="en-US" sz="1000" err="1">
                <a:solidFill>
                  <a:schemeClr val="tx1"/>
                </a:solidFill>
              </a:rPr>
              <a:t>hclust</a:t>
            </a:r>
            <a:r>
              <a:rPr lang="en-US" sz="1000">
                <a:solidFill>
                  <a:schemeClr val="tx1"/>
                </a:solidFill>
              </a:rPr>
              <a:t>" or "</a:t>
            </a:r>
            <a:r>
              <a:rPr lang="en-US" sz="1000" err="1">
                <a:solidFill>
                  <a:schemeClr val="tx1"/>
                </a:solidFill>
              </a:rPr>
              <a:t>jenks</a:t>
            </a:r>
            <a:r>
              <a:rPr lang="en-US" sz="1000">
                <a:solidFill>
                  <a:schemeClr val="tx1"/>
                </a:solidFill>
              </a:rPr>
              <a:t>“. </a:t>
            </a:r>
          </a:p>
          <a:p>
            <a:pPr marL="266700" algn="just"/>
            <a:endParaRPr lang="en-US" sz="1000" b="1">
              <a:solidFill>
                <a:schemeClr val="accent1">
                  <a:lumMod val="75000"/>
                </a:schemeClr>
              </a:solidFill>
              <a:latin typeface="Consolas" panose="020B0609020204030204" pitchFamily="49" charset="0"/>
            </a:endParaRPr>
          </a:p>
          <a:p>
            <a:pPr marL="266700" algn="just"/>
            <a:endParaRPr lang="de-CH" sz="1000">
              <a:solidFill>
                <a:schemeClr val="tx1"/>
              </a:solidFill>
              <a:latin typeface="Consolas" panose="020B0609020204030204" pitchFamily="49" charset="0"/>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r>
              <a:rPr lang="en-US" sz="1000">
                <a:solidFill>
                  <a:schemeClr val="tx1"/>
                </a:solidFill>
              </a:rPr>
              <a:t>Sometimes, it is helpful to stratify according to a covariate. Furthermore, it is possible to set the scales on the y- and x-axis free.</a:t>
            </a:r>
            <a:endParaRPr lang="en-US" sz="1000">
              <a:solidFill>
                <a:schemeClr val="tx1"/>
              </a:solidFill>
              <a:latin typeface="Arial" panose="020B0604020202020204" pitchFamily="34" charset="0"/>
            </a:endParaRPr>
          </a:p>
        </p:txBody>
      </p:sp>
      <p:sp>
        <p:nvSpPr>
          <p:cNvPr id="8" name="Round Same Side Corner Rectangle 7"/>
          <p:cNvSpPr/>
          <p:nvPr/>
        </p:nvSpPr>
        <p:spPr>
          <a:xfrm>
            <a:off x="433768" y="895351"/>
            <a:ext cx="50820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VPC Plot Customization Help</a:t>
            </a:r>
          </a:p>
        </p:txBody>
      </p:sp>
      <p:pic>
        <p:nvPicPr>
          <p:cNvPr id="9" name="Picture 8"/>
          <p:cNvPicPr>
            <a:picLocks noChangeAspect="1"/>
          </p:cNvPicPr>
          <p:nvPr/>
        </p:nvPicPr>
        <p:blipFill>
          <a:blip r:embed="rId3"/>
          <a:stretch>
            <a:fillRect/>
          </a:stretch>
        </p:blipFill>
        <p:spPr>
          <a:xfrm>
            <a:off x="6096000" y="202759"/>
            <a:ext cx="2667000" cy="1592185"/>
          </a:xfrm>
          <a:prstGeom prst="rect">
            <a:avLst/>
          </a:prstGeom>
        </p:spPr>
      </p:pic>
      <p:sp>
        <p:nvSpPr>
          <p:cNvPr id="10" name="Rectangle 9"/>
          <p:cNvSpPr/>
          <p:nvPr/>
        </p:nvSpPr>
        <p:spPr>
          <a:xfrm>
            <a:off x="926893" y="2435329"/>
            <a:ext cx="4095750" cy="246221"/>
          </a:xfrm>
          <a:prstGeom prst="rect">
            <a:avLst/>
          </a:prstGeom>
        </p:spPr>
        <p:txBody>
          <a:bodyPr wrap="square">
            <a:spAutoFit/>
          </a:bodyPr>
          <a:lstStyle/>
          <a:p>
            <a:pPr algn="just">
              <a:spcAft>
                <a:spcPts val="600"/>
              </a:spcAft>
            </a:pP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p:txBody>
      </p:sp>
      <p:pic>
        <p:nvPicPr>
          <p:cNvPr id="11" name="Picture 10"/>
          <p:cNvPicPr>
            <a:picLocks noChangeAspect="1"/>
          </p:cNvPicPr>
          <p:nvPr/>
        </p:nvPicPr>
        <p:blipFill>
          <a:blip r:embed="rId4"/>
          <a:stretch>
            <a:fillRect/>
          </a:stretch>
        </p:blipFill>
        <p:spPr>
          <a:xfrm>
            <a:off x="6096000" y="1763384"/>
            <a:ext cx="2668870" cy="1727130"/>
          </a:xfrm>
          <a:prstGeom prst="rect">
            <a:avLst/>
          </a:prstGeom>
        </p:spPr>
      </p:pic>
      <p:sp>
        <p:nvSpPr>
          <p:cNvPr id="12" name="Rectangle 11"/>
          <p:cNvSpPr/>
          <p:nvPr/>
        </p:nvSpPr>
        <p:spPr>
          <a:xfrm>
            <a:off x="838200" y="3783873"/>
            <a:ext cx="4095750" cy="553998"/>
          </a:xfrm>
          <a:prstGeom prst="rect">
            <a:avLst/>
          </a:prstGeom>
        </p:spPr>
        <p:txBody>
          <a:bodyPr wrap="square">
            <a:spAutoFit/>
          </a:bodyPr>
          <a:lstStyle/>
          <a:p>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a:p>
            <a:r>
              <a:rPr lang="de-CH" sz="1000" kern="0">
                <a:solidFill>
                  <a:srgbClr val="214A88"/>
                </a:solidFill>
                <a:latin typeface="Consolas" panose="020B0609020204030204" pitchFamily="49" charset="0"/>
                <a:cs typeface="Consolas" panose="020B0609020204030204" pitchFamily="49" charset="0"/>
              </a:rPr>
              <a:t>	</a:t>
            </a:r>
            <a:r>
              <a:rPr lang="de-CH" sz="1000" kern="0" err="1">
                <a:solidFill>
                  <a:srgbClr val="214A88"/>
                </a:solidFill>
                <a:latin typeface="Consolas" panose="020B0609020204030204" pitchFamily="49" charset="0"/>
                <a:cs typeface="Consolas" panose="020B0609020204030204" pitchFamily="49" charset="0"/>
              </a:rPr>
              <a:t>strat.facet</a:t>
            </a:r>
            <a:r>
              <a:rPr lang="de-CH" sz="1000" kern="0">
                <a:solidFill>
                  <a:srgbClr val="214A88"/>
                </a:solidFill>
                <a:latin typeface="Consolas" panose="020B0609020204030204" pitchFamily="49" charset="0"/>
                <a:cs typeface="Consolas" panose="020B0609020204030204" pitchFamily="49" charset="0"/>
              </a:rPr>
              <a:t> </a:t>
            </a:r>
            <a:r>
              <a:rPr lang="de-CH" sz="1000" kern="0">
                <a:latin typeface="Consolas" panose="020B0609020204030204" pitchFamily="49" charset="0"/>
                <a:cs typeface="Consolas" panose="020B0609020204030204" pitchFamily="49" charset="0"/>
              </a:rPr>
              <a:t>=</a:t>
            </a:r>
            <a:r>
              <a:rPr lang="de-CH" sz="1000" kern="0">
                <a:solidFill>
                  <a:srgbClr val="214A88"/>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DOSE</a:t>
            </a:r>
            <a:r>
              <a:rPr lang="en-US" sz="1000">
                <a:solidFill>
                  <a:srgbClr val="4F9A05"/>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a:p>
            <a:r>
              <a:rPr lang="en-US" sz="1000" kern="0">
                <a:solidFill>
                  <a:srgbClr val="214A88"/>
                </a:solidFill>
                <a:latin typeface="Consolas" panose="020B0609020204030204" pitchFamily="49" charset="0"/>
                <a:cs typeface="Consolas" panose="020B0609020204030204" pitchFamily="49" charset="0"/>
              </a:rPr>
              <a:t>	facets = </a:t>
            </a:r>
            <a:r>
              <a:rPr lang="en-US" sz="1000" kern="0">
                <a:latin typeface="Consolas" panose="020B0609020204030204" pitchFamily="49" charset="0"/>
                <a:cs typeface="Consolas" panose="020B0609020204030204" pitchFamily="49" charset="0"/>
              </a:rPr>
              <a:t>list(scales =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free</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000000"/>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p:txBody>
      </p:sp>
      <p:pic>
        <p:nvPicPr>
          <p:cNvPr id="13" name="Picture 12"/>
          <p:cNvPicPr>
            <a:picLocks noChangeAspect="1"/>
          </p:cNvPicPr>
          <p:nvPr/>
        </p:nvPicPr>
        <p:blipFill>
          <a:blip r:embed="rId5"/>
          <a:stretch>
            <a:fillRect/>
          </a:stretch>
        </p:blipFill>
        <p:spPr>
          <a:xfrm>
            <a:off x="6096000" y="3345844"/>
            <a:ext cx="2692814" cy="1768415"/>
          </a:xfrm>
          <a:prstGeom prst="rect">
            <a:avLst/>
          </a:prstGeom>
        </p:spPr>
      </p:pic>
    </p:spTree>
    <p:extLst>
      <p:ext uri="{BB962C8B-B14F-4D97-AF65-F5344CB8AC3E}">
        <p14:creationId xmlns:p14="http://schemas.microsoft.com/office/powerpoint/2010/main" val="158644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ggPMX 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a:t>Reader</a:t>
            </a:r>
            <a:endParaRPr lang="en-US"/>
          </a:p>
          <a:p>
            <a:pPr lvl="1"/>
            <a:r>
              <a:rPr lang="en-US"/>
              <a:t>Reads model outputs from modeling software</a:t>
            </a:r>
          </a:p>
          <a:p>
            <a:pPr lvl="1"/>
            <a:r>
              <a:rPr lang="en-US"/>
              <a:t>Restructures them into standard format for internal processing</a:t>
            </a:r>
          </a:p>
          <a:p>
            <a:r>
              <a:rPr lang="en-US" b="1"/>
              <a:t>Generator</a:t>
            </a:r>
          </a:p>
          <a:p>
            <a:pPr lvl="1"/>
            <a:r>
              <a:rPr lang="en-US"/>
              <a:t>Processes outputs from Reader by generating diagnostic plots</a:t>
            </a:r>
          </a:p>
          <a:p>
            <a:r>
              <a:rPr lang="en-US" b="1"/>
              <a:t>Controller</a:t>
            </a:r>
          </a:p>
          <a:p>
            <a:pPr lvl="1"/>
            <a:r>
              <a:rPr lang="en-US">
                <a:solidFill>
                  <a:srgbClr val="FF0000"/>
                </a:solidFill>
              </a:rPr>
              <a:t>Serves as user interface</a:t>
            </a:r>
            <a:r>
              <a:rPr lang="en-US"/>
              <a:t> to ggPMX object</a:t>
            </a:r>
          </a:p>
          <a:p>
            <a:pPr lvl="1"/>
            <a:r>
              <a:rPr lang="en-US"/>
              <a:t>The user will call Generator functions via wrapper functions in the Controller to produce either all the default plots or selected plots of interest</a:t>
            </a:r>
          </a:p>
          <a:p>
            <a:pPr lvl="1"/>
            <a:r>
              <a:rPr lang="en-US"/>
              <a:t>User can edit the configuration and customize plots</a:t>
            </a:r>
          </a:p>
          <a:p>
            <a:r>
              <a:rPr lang="en-US" b="1"/>
              <a:t>Reporter</a:t>
            </a:r>
          </a:p>
          <a:p>
            <a:pPr lvl="1"/>
            <a:r>
              <a:rPr lang="en-US"/>
              <a:t>Generates graphs and tables into an output file (Word or PDF) with annotations</a:t>
            </a:r>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Object-oriented</a:t>
            </a:r>
          </a:p>
        </p:txBody>
      </p:sp>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5</a:t>
            </a:fld>
            <a:endParaRPr lang="uk-UA"/>
          </a:p>
        </p:txBody>
      </p:sp>
    </p:spTree>
    <p:extLst>
      <p:ext uri="{BB962C8B-B14F-4D97-AF65-F5344CB8AC3E}">
        <p14:creationId xmlns:p14="http://schemas.microsoft.com/office/powerpoint/2010/main" val="305927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ggPMX - </a:t>
            </a:r>
            <a:r>
              <a:rPr lang="en-US" sz="2800" b="0"/>
              <a:t>Intuitive &amp; Fast</a:t>
            </a:r>
            <a:br>
              <a:rPr lang="en-US" sz="3600"/>
            </a:br>
            <a:r>
              <a:rPr lang="en-US" sz="2000" b="0">
                <a:latin typeface="+mn-lt"/>
              </a:rPr>
              <a:t>Comprehensive model diagnostics report with </a:t>
            </a:r>
            <a:r>
              <a:rPr lang="en-US" sz="2000" b="0" u="sng">
                <a:latin typeface="+mn-lt"/>
              </a:rPr>
              <a:t>two</a:t>
            </a:r>
            <a:r>
              <a:rPr lang="en-US" sz="2000" b="0">
                <a:latin typeface="+mn-lt"/>
              </a:rPr>
              <a:t> lines of code</a:t>
            </a:r>
          </a:p>
        </p:txBody>
      </p:sp>
      <p:graphicFrame>
        <p:nvGraphicFramePr>
          <p:cNvPr id="5" name="Object 4">
            <a:extLst>
              <a:ext uri="{FF2B5EF4-FFF2-40B4-BE49-F238E27FC236}">
                <a16:creationId xmlns:a16="http://schemas.microsoft.com/office/drawing/2014/main" id="{CCFE776C-0D6C-CF4B-BC7F-2B1CBE545065}"/>
              </a:ext>
            </a:extLst>
          </p:cNvPr>
          <p:cNvGraphicFramePr>
            <a:graphicFrameLocks noChangeAspect="1"/>
          </p:cNvGraphicFramePr>
          <p:nvPr>
            <p:extLst>
              <p:ext uri="{D42A27DB-BD31-4B8C-83A1-F6EECF244321}">
                <p14:modId xmlns:p14="http://schemas.microsoft.com/office/powerpoint/2010/main" val="909561007"/>
              </p:ext>
            </p:extLst>
          </p:nvPr>
        </p:nvGraphicFramePr>
        <p:xfrm>
          <a:off x="6884988" y="1581150"/>
          <a:ext cx="2043112" cy="2886075"/>
        </p:xfrm>
        <a:graphic>
          <a:graphicData uri="http://schemas.openxmlformats.org/presentationml/2006/ole">
            <mc:AlternateContent xmlns:mc="http://schemas.openxmlformats.org/markup-compatibility/2006">
              <mc:Choice xmlns:v="urn:schemas-microsoft-com:vml" Requires="v">
                <p:oleObj spid="_x0000_s1026" name="Document" r:id="rId4" imgW="6055854" imgH="8518007" progId="Word.Document.12">
                  <p:embed/>
                </p:oleObj>
              </mc:Choice>
              <mc:Fallback>
                <p:oleObj name="Document" r:id="rId4" imgW="6055854" imgH="8518007" progId="Word.Document.12">
                  <p:embed/>
                  <p:pic>
                    <p:nvPicPr>
                      <p:cNvPr id="5" name="Object 4">
                        <a:extLst>
                          <a:ext uri="{FF2B5EF4-FFF2-40B4-BE49-F238E27FC236}">
                            <a16:creationId xmlns:a16="http://schemas.microsoft.com/office/drawing/2014/main" id="{CCFE776C-0D6C-CF4B-BC7F-2B1CBE545065}"/>
                          </a:ext>
                        </a:extLst>
                      </p:cNvPr>
                      <p:cNvPicPr/>
                      <p:nvPr/>
                    </p:nvPicPr>
                    <p:blipFill>
                      <a:blip r:embed="rId5"/>
                      <a:stretch>
                        <a:fillRect/>
                      </a:stretch>
                    </p:blipFill>
                    <p:spPr>
                      <a:xfrm>
                        <a:off x="6884988" y="1581150"/>
                        <a:ext cx="2043112" cy="2886075"/>
                      </a:xfrm>
                      <a:prstGeom prst="rect">
                        <a:avLst/>
                      </a:prstGeom>
                    </p:spPr>
                  </p:pic>
                </p:oleObj>
              </mc:Fallback>
            </mc:AlternateContent>
          </a:graphicData>
        </a:graphic>
      </p:graphicFrame>
      <p:sp>
        <p:nvSpPr>
          <p:cNvPr id="10" name="Rectangle 9"/>
          <p:cNvSpPr/>
          <p:nvPr/>
        </p:nvSpPr>
        <p:spPr>
          <a:xfrm>
            <a:off x="1583631" y="1820419"/>
            <a:ext cx="4969131" cy="49195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pmx_nm</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directory = </a:t>
            </a:r>
            <a:r>
              <a:rPr lang="en-US" sz="1400">
                <a:solidFill>
                  <a:srgbClr val="000000"/>
                </a:solidFill>
                <a:latin typeface="Consolas" panose="020B0609020204030204" pitchFamily="49" charset="0"/>
                <a:cs typeface="Consolas" panose="020B0609020204030204" pitchFamily="49" charset="0"/>
              </a:rPr>
              <a:t>nonmem_dir_path,</a:t>
            </a:r>
            <a:r>
              <a:rPr lang="en-US" sz="1400">
                <a:solidFill>
                  <a:srgbClr val="214A88"/>
                </a:solidFill>
                <a:latin typeface="Consolas" panose="020B0609020204030204" pitchFamily="49" charset="0"/>
                <a:cs typeface="Consolas" panose="020B0609020204030204" pitchFamily="49" charset="0"/>
              </a:rPr>
              <a:t> </a:t>
            </a:r>
          </a:p>
          <a:p>
            <a:r>
              <a:rPr lang="en-US" sz="1400">
                <a:solidFill>
                  <a:srgbClr val="214A88"/>
                </a:solidFill>
                <a:latin typeface="Consolas" panose="020B0609020204030204" pitchFamily="49" charset="0"/>
                <a:cs typeface="Consolas" panose="020B0609020204030204" pitchFamily="49" charset="0"/>
              </a:rPr>
              <a:t>              file = </a:t>
            </a:r>
            <a:r>
              <a:rPr lang="en-US" sz="1400">
                <a:solidFill>
                  <a:srgbClr val="4F9A05"/>
                </a:solidFill>
                <a:latin typeface="Consolas" panose="020B0609020204030204" pitchFamily="49" charset="0"/>
                <a:cs typeface="Consolas" panose="020B0609020204030204" pitchFamily="49" charset="0"/>
              </a:rPr>
              <a:t>“my_nonmem_run.lst"</a:t>
            </a:r>
            <a:r>
              <a:rPr lang="en-US" sz="1400">
                <a:solidFill>
                  <a:srgbClr val="000000"/>
                </a:solidFill>
                <a:latin typeface="Consolas" panose="020B0609020204030204" pitchFamily="49" charset="0"/>
                <a:cs typeface="Consolas" panose="020B0609020204030204" pitchFamily="49" charset="0"/>
              </a:rPr>
              <a:t>)</a:t>
            </a:r>
          </a:p>
        </p:txBody>
      </p:sp>
      <p:sp>
        <p:nvSpPr>
          <p:cNvPr id="11" name="Rectangle 10"/>
          <p:cNvSpPr/>
          <p:nvPr/>
        </p:nvSpPr>
        <p:spPr>
          <a:xfrm>
            <a:off x="1545771" y="2372982"/>
            <a:ext cx="4979671" cy="49194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pmx_mlxtran</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file_name = </a:t>
            </a:r>
            <a:r>
              <a:rPr lang="en-US" sz="1400">
                <a:solidFill>
                  <a:srgbClr val="000000"/>
                </a:solidFill>
                <a:latin typeface="Consolas" panose="020B0609020204030204" pitchFamily="49" charset="0"/>
                <a:cs typeface="Consolas" panose="020B0609020204030204" pitchFamily="49" charset="0"/>
              </a:rPr>
              <a:t>mlxtran_path)</a:t>
            </a:r>
          </a:p>
        </p:txBody>
      </p:sp>
      <p:sp>
        <p:nvSpPr>
          <p:cNvPr id="12" name="Rectangle 11"/>
          <p:cNvSpPr/>
          <p:nvPr/>
        </p:nvSpPr>
        <p:spPr>
          <a:xfrm>
            <a:off x="1573529" y="2941931"/>
            <a:ext cx="4979669" cy="49194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dirty="0">
                <a:solidFill>
                  <a:srgbClr val="000000"/>
                </a:solidFill>
                <a:latin typeface="Consolas" panose="020B0609020204030204" pitchFamily="49" charset="0"/>
                <a:cs typeface="Consolas" panose="020B0609020204030204" pitchFamily="49" charset="0"/>
              </a:rPr>
              <a:t>ctr &lt;- </a:t>
            </a:r>
            <a:r>
              <a:rPr lang="en-US" sz="1400" b="1" dirty="0" err="1">
                <a:solidFill>
                  <a:srgbClr val="214A88"/>
                </a:solidFill>
                <a:latin typeface="Consolas" panose="020B0609020204030204" pitchFamily="49" charset="0"/>
                <a:cs typeface="Consolas" panose="020B0609020204030204" pitchFamily="49" charset="0"/>
              </a:rPr>
              <a:t>pmx_nlmxir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fit</a:t>
            </a:r>
            <a:r>
              <a:rPr lang="en-US" sz="1400" dirty="0">
                <a:solidFill>
                  <a:srgbClr val="000000"/>
                </a:solidFill>
                <a:latin typeface="Consolas" panose="020B0609020204030204" pitchFamily="49" charset="0"/>
                <a:cs typeface="Consolas" panose="020B0609020204030204" pitchFamily="49" charset="0"/>
              </a:rPr>
              <a:t>)</a:t>
            </a:r>
          </a:p>
        </p:txBody>
      </p:sp>
      <p:sp>
        <p:nvSpPr>
          <p:cNvPr id="13" name="Rectangle 12"/>
          <p:cNvSpPr/>
          <p:nvPr/>
        </p:nvSpPr>
        <p:spPr>
          <a:xfrm>
            <a:off x="422515" y="3483585"/>
            <a:ext cx="6130685" cy="1088415"/>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dirty="0">
                <a:solidFill>
                  <a:schemeClr val="tx1"/>
                </a:solidFill>
                <a:latin typeface="Consolas" panose="020B0609020204030204" pitchFamily="49" charset="0"/>
                <a:cs typeface="Consolas" panose="020B0609020204030204" pitchFamily="49" charset="0"/>
              </a:rPr>
              <a:t>Report Generation</a:t>
            </a:r>
          </a:p>
          <a:p>
            <a:r>
              <a:rPr lang="en-US" sz="1400" dirty="0">
                <a:solidFill>
                  <a:srgbClr val="000000"/>
                </a:solidFill>
                <a:latin typeface="Consolas" panose="020B0609020204030204" pitchFamily="49" charset="0"/>
                <a:cs typeface="Consolas" panose="020B0609020204030204" pitchFamily="49" charset="0"/>
              </a:rPr>
              <a:t>ctr %&gt;% </a:t>
            </a:r>
            <a:r>
              <a:rPr lang="en-US" sz="1400" b="1" dirty="0" err="1">
                <a:solidFill>
                  <a:srgbClr val="214A88"/>
                </a:solidFill>
                <a:latin typeface="Consolas" panose="020B0609020204030204" pitchFamily="49" charset="0"/>
                <a:cs typeface="Consolas" panose="020B0609020204030204" pitchFamily="49" charset="0"/>
              </a:rPr>
              <a:t>pmx_report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name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ggPMX_Report</a:t>
            </a:r>
            <a:r>
              <a:rPr lang="en-US" sz="1400" dirty="0">
                <a:solidFill>
                  <a:srgbClr val="4F9A0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214A88"/>
                </a:solidFill>
                <a:latin typeface="Consolas" panose="020B0609020204030204" pitchFamily="49" charset="0"/>
                <a:cs typeface="Consolas" panose="020B0609020204030204" pitchFamily="49" charset="0"/>
              </a:rPr>
              <a:t>	         	</a:t>
            </a:r>
            <a:r>
              <a:rPr lang="en-US" sz="1400" dirty="0" err="1">
                <a:solidFill>
                  <a:srgbClr val="214A88"/>
                </a:solidFill>
                <a:latin typeface="Consolas" panose="020B0609020204030204" pitchFamily="49" charset="0"/>
                <a:cs typeface="Consolas" panose="020B0609020204030204" pitchFamily="49" charset="0"/>
              </a:rPr>
              <a:t>save_dir</a:t>
            </a:r>
            <a:r>
              <a:rPr lang="en-US" sz="1400" dirty="0">
                <a:solidFill>
                  <a:srgbClr val="214A88"/>
                </a:solidFill>
                <a:latin typeface="Consolas" panose="020B0609020204030204" pitchFamily="49" charset="0"/>
                <a:cs typeface="Consolas" panose="020B0609020204030204" pitchFamily="49" charset="0"/>
              </a:rPr>
              <a:t>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working_directory</a:t>
            </a:r>
            <a:r>
              <a:rPr lang="en-US" sz="1400" dirty="0">
                <a:solidFill>
                  <a:srgbClr val="4F9A05"/>
                </a:solidFill>
                <a:latin typeface="Consolas" panose="020B0609020204030204" pitchFamily="49" charset="0"/>
                <a:cs typeface="Consolas" panose="020B0609020204030204" pitchFamily="49" charset="0"/>
              </a:rPr>
              <a:t>",</a:t>
            </a:r>
          </a:p>
          <a:p>
            <a:r>
              <a:rPr lang="en-US" sz="1400" dirty="0">
                <a:solidFill>
                  <a:srgbClr val="4F9A05"/>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format  	= </a:t>
            </a:r>
            <a:r>
              <a:rPr lang="en-US" sz="1400" dirty="0">
                <a:solidFill>
                  <a:srgbClr val="4F9A05"/>
                </a:solidFill>
                <a:latin typeface="Consolas" panose="020B0609020204030204" pitchFamily="49" charset="0"/>
                <a:cs typeface="Consolas" panose="020B0609020204030204" pitchFamily="49" charset="0"/>
              </a:rPr>
              <a:t>"report"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extension	= </a:t>
            </a:r>
            <a:r>
              <a:rPr lang="en-US" sz="1400" dirty="0">
                <a:solidFill>
                  <a:srgbClr val="4F9A05"/>
                </a:solidFill>
                <a:latin typeface="Consolas" panose="020B0609020204030204" pitchFamily="49" charset="0"/>
                <a:cs typeface="Consolas" panose="020B0609020204030204" pitchFamily="49" charset="0"/>
              </a:rPr>
              <a:t>"word"</a:t>
            </a:r>
            <a:r>
              <a:rPr lang="en-US" sz="1400" dirty="0">
                <a:solidFill>
                  <a:schemeClr val="tx1"/>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p:txBody>
      </p:sp>
      <p:sp>
        <p:nvSpPr>
          <p:cNvPr id="15" name="Rectangle 14"/>
          <p:cNvSpPr/>
          <p:nvPr/>
        </p:nvSpPr>
        <p:spPr>
          <a:xfrm>
            <a:off x="422516" y="1820419"/>
            <a:ext cx="1101484" cy="1613452"/>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r>
              <a:rPr lang="en-US" sz="1400" b="1">
                <a:solidFill>
                  <a:schemeClr val="tx1"/>
                </a:solidFill>
                <a:latin typeface="Consolas" panose="020B0609020204030204" pitchFamily="49" charset="0"/>
                <a:cs typeface="Consolas" panose="020B0609020204030204" pitchFamily="49" charset="0"/>
              </a:rPr>
              <a:t>Controller Creation</a:t>
            </a:r>
          </a:p>
        </p:txBody>
      </p:sp>
      <p:sp>
        <p:nvSpPr>
          <p:cNvPr id="7" name="TextBox 6"/>
          <p:cNvSpPr txBox="1"/>
          <p:nvPr/>
        </p:nvSpPr>
        <p:spPr>
          <a:xfrm>
            <a:off x="5562600" y="2029457"/>
            <a:ext cx="1049793" cy="307777"/>
          </a:xfrm>
          <a:prstGeom prst="rect">
            <a:avLst/>
          </a:prstGeom>
          <a:noFill/>
        </p:spPr>
        <p:txBody>
          <a:bodyPr wrap="square" rtlCol="0">
            <a:spAutoFit/>
          </a:bodyPr>
          <a:lstStyle/>
          <a:p>
            <a:pPr algn="r"/>
            <a:r>
              <a:rPr lang="en-US" sz="1400" b="1"/>
              <a:t>NONMEM</a:t>
            </a:r>
            <a:endParaRPr lang="en-US" b="1"/>
          </a:p>
        </p:txBody>
      </p:sp>
      <p:sp>
        <p:nvSpPr>
          <p:cNvPr id="16" name="TextBox 15"/>
          <p:cNvSpPr txBox="1"/>
          <p:nvPr/>
        </p:nvSpPr>
        <p:spPr>
          <a:xfrm>
            <a:off x="5562600" y="2554973"/>
            <a:ext cx="1049793" cy="307777"/>
          </a:xfrm>
          <a:prstGeom prst="rect">
            <a:avLst/>
          </a:prstGeom>
          <a:noFill/>
        </p:spPr>
        <p:txBody>
          <a:bodyPr wrap="square" rtlCol="0">
            <a:spAutoFit/>
          </a:bodyPr>
          <a:lstStyle/>
          <a:p>
            <a:pPr algn="r"/>
            <a:r>
              <a:rPr lang="en-US" sz="1400" b="1"/>
              <a:t>Monolix</a:t>
            </a:r>
            <a:endParaRPr lang="en-US" b="1"/>
          </a:p>
        </p:txBody>
      </p:sp>
      <p:sp>
        <p:nvSpPr>
          <p:cNvPr id="17" name="TextBox 16"/>
          <p:cNvSpPr txBox="1"/>
          <p:nvPr/>
        </p:nvSpPr>
        <p:spPr>
          <a:xfrm>
            <a:off x="5562600" y="3150951"/>
            <a:ext cx="1049793" cy="307777"/>
          </a:xfrm>
          <a:prstGeom prst="rect">
            <a:avLst/>
          </a:prstGeom>
          <a:noFill/>
        </p:spPr>
        <p:txBody>
          <a:bodyPr wrap="square" rtlCol="0">
            <a:spAutoFit/>
          </a:bodyPr>
          <a:lstStyle/>
          <a:p>
            <a:pPr algn="r"/>
            <a:r>
              <a:rPr lang="en-US" sz="1400" b="1"/>
              <a:t>nlmixr</a:t>
            </a:r>
            <a:endParaRPr lang="en-US" b="1"/>
          </a:p>
        </p:txBody>
      </p:sp>
      <p:sp>
        <p:nvSpPr>
          <p:cNvPr id="8" name="Striped Right Arrow 7"/>
          <p:cNvSpPr/>
          <p:nvPr/>
        </p:nvSpPr>
        <p:spPr>
          <a:xfrm>
            <a:off x="6087496" y="4014369"/>
            <a:ext cx="618104" cy="46238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457200" y="1334147"/>
            <a:ext cx="6130685" cy="417489"/>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rgbClr val="214A88"/>
                </a:solidFill>
                <a:latin typeface="Consolas" panose="020B0609020204030204" pitchFamily="49" charset="0"/>
                <a:cs typeface="Consolas" panose="020B0609020204030204" pitchFamily="49" charset="0"/>
              </a:rPr>
              <a:t>library</a:t>
            </a:r>
            <a:r>
              <a:rPr lang="en-US" sz="1400">
                <a:solidFill>
                  <a:srgbClr val="000000"/>
                </a:solidFill>
                <a:latin typeface="Consolas" panose="020B0609020204030204" pitchFamily="49" charset="0"/>
                <a:cs typeface="Consolas" panose="020B0609020204030204" pitchFamily="49" charset="0"/>
              </a:rPr>
              <a:t>(</a:t>
            </a:r>
            <a:r>
              <a:rPr lang="en-US" sz="1400">
                <a:solidFill>
                  <a:srgbClr val="4F9A05"/>
                </a:solidFill>
                <a:latin typeface="Consolas" panose="020B0609020204030204" pitchFamily="49" charset="0"/>
                <a:cs typeface="Consolas" panose="020B0609020204030204" pitchFamily="49" charset="0"/>
              </a:rPr>
              <a:t>ggPMX</a:t>
            </a:r>
            <a:r>
              <a:rPr lang="en-US" sz="1400">
                <a:solidFill>
                  <a:srgbClr val="000000"/>
                </a:solidFill>
                <a:latin typeface="Consolas" panose="020B0609020204030204" pitchFamily="49" charset="0"/>
                <a:cs typeface="Consolas" panose="020B0609020204030204" pitchFamily="49" charset="0"/>
              </a:rPr>
              <a:t>)</a:t>
            </a:r>
          </a:p>
        </p:txBody>
      </p:sp>
      <p:sp>
        <p:nvSpPr>
          <p:cNvPr id="6" name="Footer Placeholder 5"/>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6</a:t>
            </a:fld>
            <a:endParaRPr lang="uk-UA"/>
          </a:p>
        </p:txBody>
      </p:sp>
      <p:sp>
        <p:nvSpPr>
          <p:cNvPr id="19" name="Rectangle 18">
            <a:extLst>
              <a:ext uri="{FF2B5EF4-FFF2-40B4-BE49-F238E27FC236}">
                <a16:creationId xmlns:a16="http://schemas.microsoft.com/office/drawing/2014/main" id="{FBD61668-C28A-4BED-A894-4FF1B57B0F4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6036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a:t>Controller Options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TextBox 211"/>
          <p:cNvSpPr txBox="1"/>
          <p:nvPr/>
        </p:nvSpPr>
        <p:spPr>
          <a:xfrm rot="16200000">
            <a:off x="1027101"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343255" y="3372385"/>
            <a:ext cx="2536569"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7175513" y="4226574"/>
            <a:ext cx="822959"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6146431" y="2377016"/>
            <a:ext cx="2882488"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nvGraphicFramePr>
        <p:xfrm>
          <a:off x="1737177" y="857249"/>
          <a:ext cx="5721563" cy="390906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a:t>Parameter name</a:t>
                      </a:r>
                    </a:p>
                  </a:txBody>
                  <a:tcPr marL="68580" marR="68580" marT="34290" marB="34290"/>
                </a:tc>
                <a:tc>
                  <a:txBody>
                    <a:bodyPr/>
                    <a:lstStyle/>
                    <a:p>
                      <a:r>
                        <a:rPr lang="en-US" sz="900" dirty="0"/>
                        <a:t>Meaning</a:t>
                      </a:r>
                    </a:p>
                  </a:txBody>
                  <a:tcPr marL="0" marR="68580" marT="34290" marB="34290"/>
                </a:tc>
                <a:extLst>
                  <a:ext uri="{0D108BD9-81ED-4DB2-BD59-A6C34878D82A}">
                    <a16:rowId xmlns:a16="http://schemas.microsoft.com/office/drawing/2014/main" val="3508672019"/>
                  </a:ext>
                </a:extLst>
              </a:tr>
              <a:tr h="205740">
                <a:tc>
                  <a:txBody>
                    <a:bodyPr/>
                    <a:lstStyle/>
                    <a:p>
                      <a:r>
                        <a:rPr lang="en-US" sz="900" dirty="0"/>
                        <a:t>sys</a:t>
                      </a:r>
                    </a:p>
                  </a:txBody>
                  <a:tcPr marL="68580" marR="68580" marT="34290" marB="34290"/>
                </a:tc>
                <a:tc>
                  <a:txBody>
                    <a:bodyPr/>
                    <a:lstStyle/>
                    <a:p>
                      <a:r>
                        <a:rPr lang="en-US" sz="900" dirty="0"/>
                        <a:t>name of the software used</a:t>
                      </a:r>
                      <a:r>
                        <a:rPr lang="en-US" sz="900" baseline="0" dirty="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a:t>config</a:t>
                      </a:r>
                      <a:endParaRPr lang="en-US" sz="900" dirty="0"/>
                    </a:p>
                  </a:txBody>
                  <a:tcPr marL="68580" marR="68580" marT="34290" marB="34290"/>
                </a:tc>
                <a:tc>
                  <a:txBody>
                    <a:bodyPr/>
                    <a:lstStyle/>
                    <a:p>
                      <a:r>
                        <a:rPr lang="en-US" sz="900" dirty="0"/>
                        <a:t>path to configuration</a:t>
                      </a:r>
                      <a:r>
                        <a:rPr lang="en-US" sz="900" baseline="0" dirty="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a:t>directory</a:t>
                      </a:r>
                    </a:p>
                  </a:txBody>
                  <a:tcPr marL="68580" marR="68580" marT="34290" marB="34290"/>
                </a:tc>
                <a:tc>
                  <a:txBody>
                    <a:bodyPr/>
                    <a:lstStyle/>
                    <a:p>
                      <a:r>
                        <a:rPr lang="en-US" sz="900" dirty="0"/>
                        <a:t>path</a:t>
                      </a:r>
                      <a:r>
                        <a:rPr lang="en-US" sz="900" baseline="0" dirty="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a:t>input</a:t>
                      </a:r>
                    </a:p>
                  </a:txBody>
                  <a:tcPr marL="68580" marR="68580" marT="34290" marB="34290"/>
                </a:tc>
                <a:tc>
                  <a:txBody>
                    <a:bodyPr/>
                    <a:lstStyle/>
                    <a:p>
                      <a:r>
                        <a:rPr lang="en-US" sz="900" dirty="0"/>
                        <a:t>path to modeling dataset (used</a:t>
                      </a:r>
                      <a:r>
                        <a:rPr lang="en-US" sz="900" baseline="0" dirty="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a:t>dv</a:t>
                      </a:r>
                    </a:p>
                  </a:txBody>
                  <a:tcPr marL="68580" marR="68580" marT="34290" marB="34290"/>
                </a:tc>
                <a:tc>
                  <a:txBody>
                    <a:bodyPr/>
                    <a:lstStyle/>
                    <a:p>
                      <a:r>
                        <a:rPr lang="en-US" sz="900" dirty="0"/>
                        <a:t>name of column</a:t>
                      </a:r>
                      <a:r>
                        <a:rPr lang="en-US" sz="900" baseline="0" dirty="0"/>
                        <a:t> in modeling dataset that defines the </a:t>
                      </a:r>
                      <a:r>
                        <a:rPr lang="en-US" sz="900" dirty="0"/>
                        <a:t>dependent variable</a:t>
                      </a:r>
                    </a:p>
                  </a:txBody>
                  <a:tcPr marL="0" marR="68580" marT="34290" marB="34290"/>
                </a:tc>
                <a:extLst>
                  <a:ext uri="{0D108BD9-81ED-4DB2-BD59-A6C34878D82A}">
                    <a16:rowId xmlns:a16="http://schemas.microsoft.com/office/drawing/2014/main" val="3414127897"/>
                  </a:ext>
                </a:extLst>
              </a:tr>
              <a:tr h="205740">
                <a:tc>
                  <a:txBody>
                    <a:bodyPr/>
                    <a:lstStyle/>
                    <a:p>
                      <a:r>
                        <a:rPr lang="en-US" sz="900" b="1" dirty="0"/>
                        <a:t>id</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a:t>
                      </a:r>
                      <a:r>
                        <a:rPr lang="en-US" sz="900" b="1" dirty="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b="1" dirty="0"/>
                        <a:t>time</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in</a:t>
                      </a:r>
                      <a:r>
                        <a:rPr lang="en-US" sz="900" b="1" dirty="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name of column</a:t>
                      </a:r>
                      <a:r>
                        <a:rPr lang="en-US" sz="900" baseline="0" dirty="0"/>
                        <a:t> in modeling dataset that defines the identifier of the </a:t>
                      </a:r>
                      <a:r>
                        <a:rPr lang="en-US" sz="900" dirty="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a:t>cats</a:t>
                      </a:r>
                    </a:p>
                  </a:txBody>
                  <a:tcPr marL="68580" marR="68580" marT="34290" marB="34290"/>
                </a:tc>
                <a:tc>
                  <a:txBody>
                    <a:bodyPr/>
                    <a:lstStyle/>
                    <a:p>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a:t>strats</a:t>
                      </a:r>
                      <a:endParaRPr lang="en-US" sz="900" dirty="0"/>
                    </a:p>
                  </a:txBody>
                  <a:tcPr marL="68580" marR="68580" marT="34290" marB="34290"/>
                </a:tc>
                <a:tc>
                  <a:txBody>
                    <a:bodyPr/>
                    <a:lstStyle/>
                    <a:p>
                      <a:r>
                        <a:rPr lang="en-US" sz="900" dirty="0"/>
                        <a:t>vector of</a:t>
                      </a:r>
                      <a:r>
                        <a:rPr lang="en-US" sz="900" baseline="0" dirty="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a:t>occ</a:t>
                      </a:r>
                      <a:endParaRPr lang="en-US" sz="900" dirty="0"/>
                    </a:p>
                  </a:txBody>
                  <a:tcPr marL="68580" marR="68580" marT="34290" marB="34290"/>
                </a:tc>
                <a:tc>
                  <a:txBody>
                    <a:bodyPr/>
                    <a:lstStyle/>
                    <a:p>
                      <a:r>
                        <a:rPr lang="en-US" sz="900" dirty="0"/>
                        <a:t>name of dataset column for inter-occasion variability</a:t>
                      </a:r>
                    </a:p>
                  </a:txBody>
                  <a:tcPr marL="0" marR="68580" marT="34290" marB="34290"/>
                </a:tc>
                <a:extLst>
                  <a:ext uri="{0D108BD9-81ED-4DB2-BD59-A6C34878D82A}">
                    <a16:rowId xmlns:a16="http://schemas.microsoft.com/office/drawing/2014/main" val="838142112"/>
                  </a:ext>
                </a:extLst>
              </a:tr>
              <a:tr h="205740">
                <a:tc>
                  <a:txBody>
                    <a:bodyPr/>
                    <a:lstStyle/>
                    <a:p>
                      <a:r>
                        <a:rPr lang="en-US" sz="900" dirty="0"/>
                        <a:t>settings</a:t>
                      </a:r>
                    </a:p>
                  </a:txBody>
                  <a:tcPr marL="68580" marR="68580" marT="34290" marB="34290"/>
                </a:tc>
                <a:tc>
                  <a:txBody>
                    <a:bodyPr/>
                    <a:lstStyle/>
                    <a:p>
                      <a:r>
                        <a:rPr lang="en-US" sz="900" dirty="0"/>
                        <a:t>graphical settings shared</a:t>
                      </a:r>
                      <a:r>
                        <a:rPr lang="en-US" sz="900" baseline="0" dirty="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a:t>endpoint</a:t>
                      </a:r>
                    </a:p>
                  </a:txBody>
                  <a:tcPr marL="68580" marR="68580" marT="34290" marB="34290"/>
                </a:tc>
                <a:tc>
                  <a:txBody>
                    <a:bodyPr/>
                    <a:lstStyle/>
                    <a:p>
                      <a:r>
                        <a:rPr lang="en-US" sz="900" dirty="0"/>
                        <a:t>defines the endpoint for which to display diagnostics</a:t>
                      </a:r>
                    </a:p>
                  </a:txBody>
                  <a:tcPr marL="0" marR="68580" marT="34290" marB="34290"/>
                </a:tc>
                <a:extLst>
                  <a:ext uri="{0D108BD9-81ED-4DB2-BD59-A6C34878D82A}">
                    <a16:rowId xmlns:a16="http://schemas.microsoft.com/office/drawing/2014/main" val="3093261703"/>
                  </a:ext>
                </a:extLst>
              </a:tr>
              <a:tr h="205740">
                <a:tc>
                  <a:txBody>
                    <a:bodyPr/>
                    <a:lstStyle/>
                    <a:p>
                      <a:r>
                        <a:rPr lang="en-US" sz="900" dirty="0"/>
                        <a:t>sim</a:t>
                      </a:r>
                    </a:p>
                  </a:txBody>
                  <a:tcPr marL="68580" marR="68580" marT="34290" marB="34290"/>
                </a:tc>
                <a:tc>
                  <a:txBody>
                    <a:bodyPr/>
                    <a:lstStyle/>
                    <a:p>
                      <a:r>
                        <a:rPr lang="en-US" sz="900" dirty="0"/>
                        <a:t>user-provided</a:t>
                      </a:r>
                      <a:r>
                        <a:rPr lang="en-US" sz="900" baseline="0" dirty="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a:t>bloq</a:t>
                      </a:r>
                      <a:endParaRPr lang="en-US" sz="900" dirty="0"/>
                    </a:p>
                  </a:txBody>
                  <a:tcPr marL="68580" marR="68580" marT="34290" marB="34290"/>
                </a:tc>
                <a:tc>
                  <a:txBody>
                    <a:bodyPr/>
                    <a:lstStyle/>
                    <a:p>
                      <a:r>
                        <a:rPr lang="en-US" sz="900" dirty="0"/>
                        <a:t>defines settings of censored data</a:t>
                      </a:r>
                    </a:p>
                  </a:txBody>
                  <a:tcPr marL="0" marR="68580" marT="34290" marB="34290"/>
                </a:tc>
                <a:extLst>
                  <a:ext uri="{0D108BD9-81ED-4DB2-BD59-A6C34878D82A}">
                    <a16:rowId xmlns:a16="http://schemas.microsoft.com/office/drawing/2014/main" val="268647078"/>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a:t>
            </a:fld>
            <a:endParaRPr lang="uk-UA" dirty="0"/>
          </a:p>
        </p:txBody>
      </p:sp>
    </p:spTree>
    <p:extLst>
      <p:ext uri="{BB962C8B-B14F-4D97-AF65-F5344CB8AC3E}">
        <p14:creationId xmlns:p14="http://schemas.microsoft.com/office/powerpoint/2010/main" val="417986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500" y="233172"/>
            <a:ext cx="8530604" cy="4800600"/>
          </a:xfrm>
          <a:prstGeom prst="rect">
            <a:avLst/>
          </a:prstGeom>
        </p:spPr>
      </p:pic>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8</a:t>
            </a:fld>
            <a:endParaRPr lang="uk-UA"/>
          </a:p>
        </p:txBody>
      </p:sp>
    </p:spTree>
    <p:extLst>
      <p:ext uri="{BB962C8B-B14F-4D97-AF65-F5344CB8AC3E}">
        <p14:creationId xmlns:p14="http://schemas.microsoft.com/office/powerpoint/2010/main" val="217459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71500" y="219167"/>
            <a:ext cx="8298273" cy="4670885"/>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9</a:t>
            </a:fld>
            <a:endParaRPr lang="uk-UA"/>
          </a:p>
        </p:txBody>
      </p:sp>
    </p:spTree>
    <p:extLst>
      <p:ext uri="{BB962C8B-B14F-4D97-AF65-F5344CB8AC3E}">
        <p14:creationId xmlns:p14="http://schemas.microsoft.com/office/powerpoint/2010/main" val="366642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E961D6FCA8BF47B4928F98900507DD" ma:contentTypeVersion="6" ma:contentTypeDescription="Create a new document." ma:contentTypeScope="" ma:versionID="da37996ed88011cc853539e33a35bae4">
  <xsd:schema xmlns:xsd="http://www.w3.org/2001/XMLSchema" xmlns:xs="http://www.w3.org/2001/XMLSchema" xmlns:p="http://schemas.microsoft.com/office/2006/metadata/properties" xmlns:ns2="7931d36f-15ad-421b-a937-bb333eb0d0d8" xmlns:ns3="018d5c35-5c16-4aed-88cb-c0ef8247c42b" targetNamespace="http://schemas.microsoft.com/office/2006/metadata/properties" ma:root="true" ma:fieldsID="312f13e5f684cca5e6fc5f29de745a6c" ns2:_="" ns3:_="">
    <xsd:import namespace="7931d36f-15ad-421b-a937-bb333eb0d0d8"/>
    <xsd:import namespace="018d5c35-5c16-4aed-88cb-c0ef8247c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31d36f-15ad-421b-a937-bb333eb0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8d5c35-5c16-4aed-88cb-c0ef8247c4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44880-3CBA-4AB6-9CE7-B42E427A6C74}">
  <ds:schemaRefs>
    <ds:schemaRef ds:uri="http://purl.org/dc/terms/"/>
    <ds:schemaRef ds:uri="http://schemas.microsoft.com/office/2006/documentManagement/types"/>
    <ds:schemaRef ds:uri="http://schemas.openxmlformats.org/package/2006/metadata/core-properties"/>
    <ds:schemaRef ds:uri="7931d36f-15ad-421b-a937-bb333eb0d0d8"/>
    <ds:schemaRef ds:uri="http://www.w3.org/XML/1998/namespace"/>
    <ds:schemaRef ds:uri="http://purl.org/dc/elements/1.1/"/>
    <ds:schemaRef ds:uri="http://schemas.microsoft.com/office/2006/metadata/properties"/>
    <ds:schemaRef ds:uri="http://schemas.microsoft.com/office/infopath/2007/PartnerControls"/>
    <ds:schemaRef ds:uri="018d5c35-5c16-4aed-88cb-c0ef8247c42b"/>
    <ds:schemaRef ds:uri="http://purl.org/dc/dcmitype/"/>
  </ds:schemaRefs>
</ds:datastoreItem>
</file>

<file path=customXml/itemProps2.xml><?xml version="1.0" encoding="utf-8"?>
<ds:datastoreItem xmlns:ds="http://schemas.openxmlformats.org/officeDocument/2006/customXml" ds:itemID="{F42911E3-1532-4940-858F-B542D39F2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31d36f-15ad-421b-a937-bb333eb0d0d8"/>
    <ds:schemaRef ds:uri="018d5c35-5c16-4aed-88cb-c0ef8247c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D856DAD-D3C4-45B2-84F2-AB5372C604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5757</Words>
  <Application>Microsoft Office PowerPoint</Application>
  <PresentationFormat>On-screen Show (16:9)</PresentationFormat>
  <Paragraphs>684</Paragraphs>
  <Slides>45</Slides>
  <Notes>41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Arial Black</vt:lpstr>
      <vt:lpstr>Consolas</vt:lpstr>
      <vt:lpstr>SFMono-Regular</vt:lpstr>
      <vt:lpstr>Source Sans Pro</vt:lpstr>
      <vt:lpstr>Wingdings</vt:lpstr>
      <vt:lpstr>Novartis 2016</vt:lpstr>
      <vt:lpstr>Document</vt:lpstr>
      <vt:lpstr>ggPMX  Efficient and Versatile R package for Pharmacometrics Model Diagnostic Plots </vt:lpstr>
      <vt:lpstr>Life before ggPMX</vt:lpstr>
      <vt:lpstr>Compatible with NONMEM, Monolix, and nlmixr </vt:lpstr>
      <vt:lpstr>List of Diagnostic Plots </vt:lpstr>
      <vt:lpstr>ggPMX Architecture</vt:lpstr>
      <vt:lpstr>ggPMX - Intuitive &amp; Fast Comprehensive model diagnostics report with two lines of code</vt:lpstr>
      <vt:lpstr>Controller Options</vt:lpstr>
      <vt:lpstr>PowerPoint Presentation</vt:lpstr>
      <vt:lpstr>PowerPoint Presentation</vt:lpstr>
      <vt:lpstr>PowerPoint Presentation</vt:lpstr>
      <vt:lpstr>Software-Specific Requirements</vt:lpstr>
      <vt:lpstr>How to create a controller? nlmixr (1/2)  nlmixr example: pmx_nlmxir()</vt:lpstr>
      <vt:lpstr>Controller creation  nlmixr (2/2)</vt:lpstr>
      <vt:lpstr>Default diagnostic plots</vt:lpstr>
      <vt:lpstr>Generating a Diagnostics Report: pmx_report()</vt:lpstr>
      <vt:lpstr>How to customize the Diagnostics Report?</vt:lpstr>
      <vt:lpstr>Key features</vt:lpstr>
      <vt:lpstr>Multiple endpoint models</vt:lpstr>
      <vt:lpstr>Plots customization – on the fly</vt:lpstr>
      <vt:lpstr>Plots customization – globally</vt:lpstr>
      <vt:lpstr>Stratification</vt:lpstr>
      <vt:lpstr>Filtering</vt:lpstr>
      <vt:lpstr>VPC: Default setting</vt:lpstr>
      <vt:lpstr>VPC: stratification</vt:lpstr>
      <vt:lpstr>Censored data </vt:lpstr>
      <vt:lpstr>Cheat Sheet</vt:lpstr>
      <vt:lpstr>Documentation &amp; Help</vt:lpstr>
      <vt:lpstr>PowerPoint Presentation</vt:lpstr>
      <vt:lpstr>Backup</vt:lpstr>
      <vt:lpstr>Life before ggPMX</vt:lpstr>
      <vt:lpstr>Life with ggPMX</vt:lpstr>
      <vt:lpstr>Architecture</vt:lpstr>
      <vt:lpstr>NONMEM requirements for ggPMX</vt:lpstr>
      <vt:lpstr>Monolix requirements to obtain all available diagnostic plots (1/3)</vt:lpstr>
      <vt:lpstr>Monolix requirements to obtain all available diagnostic plots (2/3)</vt:lpstr>
      <vt:lpstr>Monolix requirements to obtain all available diagnostic plots (3/3)</vt:lpstr>
      <vt:lpstr>How to create a controller? nlmixr (1/2)  nlmixr example: pmx_nlmxir()</vt:lpstr>
      <vt:lpstr>Controller creation  nlmixr (2/2)</vt:lpstr>
      <vt:lpstr>How to customize the report?</vt:lpstr>
      <vt:lpstr>How to customize a plot globally?</vt:lpstr>
      <vt:lpstr>How to filter data?</vt:lpstr>
      <vt:lpstr>How to use simulated censored data as in Monolix?</vt:lpstr>
      <vt:lpstr>How to display a parameter table?</vt:lpstr>
      <vt:lpstr>How to create VPC?</vt:lpstr>
      <vt:lpstr>How to customize VPC?</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Baltcheva, Irina</cp:lastModifiedBy>
  <cp:revision>6</cp:revision>
  <cp:lastPrinted>2021-06-14T12:36:44Z</cp:lastPrinted>
  <dcterms:created xsi:type="dcterms:W3CDTF">2017-04-03T15:58:32Z</dcterms:created>
  <dcterms:modified xsi:type="dcterms:W3CDTF">2022-06-23T10:25:35Z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y fmtid="{D5CDD505-2E9C-101B-9397-08002B2CF9AE}" pid="13" name="ContentTypeId">
    <vt:lpwstr>0x010100CBE961D6FCA8BF47B4928F98900507DD</vt:lpwstr>
  </property>
</Properties>
</file>